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4" r:id="rId3"/>
    <p:sldId id="265" r:id="rId4"/>
    <p:sldId id="266" r:id="rId5"/>
    <p:sldId id="277" r:id="rId6"/>
    <p:sldId id="278" r:id="rId7"/>
    <p:sldId id="279" r:id="rId8"/>
    <p:sldId id="280" r:id="rId9"/>
    <p:sldId id="281" r:id="rId10"/>
    <p:sldId id="282" r:id="rId11"/>
    <p:sldId id="261" r:id="rId12"/>
    <p:sldId id="258" r:id="rId13"/>
    <p:sldId id="263" r:id="rId14"/>
    <p:sldId id="262" r:id="rId15"/>
    <p:sldId id="287" r:id="rId16"/>
    <p:sldId id="288" r:id="rId17"/>
    <p:sldId id="289" r:id="rId18"/>
    <p:sldId id="290" r:id="rId19"/>
    <p:sldId id="259" r:id="rId20"/>
    <p:sldId id="283" r:id="rId21"/>
    <p:sldId id="260" r:id="rId22"/>
    <p:sldId id="286" r:id="rId23"/>
    <p:sldId id="285" r:id="rId24"/>
    <p:sldId id="284" r:id="rId25"/>
    <p:sldId id="291" r:id="rId26"/>
    <p:sldId id="257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929"/>
    <a:srgbClr val="002F7C"/>
    <a:srgbClr val="EA6E31"/>
    <a:srgbClr val="005500"/>
    <a:srgbClr val="002D7C"/>
    <a:srgbClr val="A0B8D6"/>
    <a:srgbClr val="A0B4D6"/>
    <a:srgbClr val="002D72"/>
    <a:srgbClr val="D9DBBD"/>
    <a:srgbClr val="A7B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73325" autoAdjust="0"/>
  </p:normalViewPr>
  <p:slideViewPr>
    <p:cSldViewPr snapToGrid="0" showGuides="1">
      <p:cViewPr varScale="1">
        <p:scale>
          <a:sx n="50" d="100"/>
          <a:sy n="50" d="100"/>
        </p:scale>
        <p:origin x="1404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1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0894D-53F3-4060-AF7D-8EA07C655384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EB6D4-2874-4344-BACD-5B40B2FE37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2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7F70-21DE-4C83-92F5-435E90FDCD2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6133-5E02-4CB3-8CD2-79D67A7D8C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Buenos días a todos, es un gusto estar aquí con ustedes, gracias a (titular) por haberme invitado a la presentación y bueno, hoy quiero hablarles de un tema que se llama FILTRA, RECLUTA Y CRECE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8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 Que es de lo que objetivamente te quiero hablar : al emprendedor cuando se le ofrece el negocio de ORIFLAME se le comenta que no tiene que invertir nada, pero necesita herramientas para crecer y prosperar como NETWORKER, te damos la capacidad de ofrecer crédito con el respaldo de Oriflame </a:t>
            </a:r>
          </a:p>
          <a:p>
            <a:r>
              <a:rPr lang="es-MX" dirty="0"/>
              <a:t>Financiamiento que te otorga una institución o empresa para obtener un producto o servicio y poder pagarlo en un momento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Y te quiero comentar que para otorgarle un crédito a una persona existen 3 tomas de decisiones, cada toma de decisión tiene un peso, que al sumarlas dan el 100% y me indican si debo o no darle crédito</a:t>
            </a:r>
          </a:p>
          <a:p>
            <a:r>
              <a:rPr lang="es-MX" dirty="0"/>
              <a:t>Patrocinador: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4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Como se filtra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04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7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Esta toma de decisiones tiene un peso del 35% </a:t>
            </a:r>
          </a:p>
          <a:p>
            <a:endParaRPr lang="es-MX" dirty="0"/>
          </a:p>
          <a:p>
            <a:r>
              <a:rPr lang="es-MX" dirty="0"/>
              <a:t>La segunda toma de decisiones que seguramente es donde ustedes más batallan con nosotros: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1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Validación de documentos donde corroboramos la información que nos proporcionas como:</a:t>
            </a:r>
          </a:p>
          <a:p>
            <a:r>
              <a:rPr lang="es-MX" dirty="0"/>
              <a:t>El</a:t>
            </a:r>
            <a:r>
              <a:rPr lang="es-MX" baseline="0" dirty="0"/>
              <a:t> contrato firmado, para qué el contrato firmado? Porqué lo queremos? Con ello verificamos que la socia nos haya proporcionado referencias, aval en caso de ser necesario y la firma en el pagaré y contrato, por si llega a quedar en adeudo podremos de cierta forma ´´ampararnos´´ es decir ´´podemos cobrar la deuda´´</a:t>
            </a:r>
          </a:p>
          <a:p>
            <a:endParaRPr lang="es-MX" baseline="0" dirty="0"/>
          </a:p>
          <a:p>
            <a:r>
              <a:rPr lang="es-MX" baseline="0" dirty="0"/>
              <a:t>El </a:t>
            </a:r>
            <a:r>
              <a:rPr lang="es-MX" baseline="0" dirty="0" err="1"/>
              <a:t>ine</a:t>
            </a:r>
            <a:r>
              <a:rPr lang="es-MX" baseline="0" dirty="0"/>
              <a:t>: para verificar los datos del nuevo emprendedor tanto nombre, fecha de nacimiento como el CURP y obviamente la firma</a:t>
            </a:r>
          </a:p>
          <a:p>
            <a:endParaRPr lang="es-MX" baseline="0" dirty="0"/>
          </a:p>
          <a:p>
            <a:r>
              <a:rPr lang="es-MX" baseline="0" dirty="0"/>
              <a:t>El comprobante de domicilio: que validamos del comprobante de domicilio? Y para qué?</a:t>
            </a:r>
          </a:p>
          <a:p>
            <a:r>
              <a:rPr lang="es-MX" baseline="0" dirty="0"/>
              <a:t>La dirección completa, para en caso de ser necesario solicitar que nos actualice su dirección por la correcta, el código de barras corroboramos que la fecha de vigencia y adeudo estén bien, lo que sucede en distintas ocasiones es que nos mandan el comprobante alterado</a:t>
            </a:r>
          </a:p>
          <a:p>
            <a:endParaRPr lang="es-MX" baseline="0" dirty="0"/>
          </a:p>
          <a:p>
            <a:r>
              <a:rPr lang="es-MX" baseline="0" dirty="0"/>
              <a:t>La llamada de validación: en la cual se le llama al nuevo emprendedor, al aval y a las referencias, esto importante porque de esa manera en caso de que llegue a tener </a:t>
            </a:r>
            <a:r>
              <a:rPr lang="es-MX" baseline="0" dirty="0" err="1"/>
              <a:t>algun</a:t>
            </a:r>
            <a:r>
              <a:rPr lang="es-MX" baseline="0" dirty="0"/>
              <a:t> adeudo nosotros podremos tener contacto con él o ella y poder realizar la cobranza.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60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Esto</a:t>
            </a:r>
            <a:r>
              <a:rPr lang="es-MX" baseline="0" dirty="0"/>
              <a:t> tiene un valor de 30%, si, tu filtro en porcentaje de mayor importancia porque confiamos en ti </a:t>
            </a:r>
          </a:p>
          <a:p>
            <a:endParaRPr lang="es-MX" dirty="0"/>
          </a:p>
          <a:p>
            <a:r>
              <a:rPr lang="es-MX" dirty="0"/>
              <a:t>Y</a:t>
            </a:r>
            <a:r>
              <a:rPr lang="es-MX" baseline="0" dirty="0"/>
              <a:t> la tercer toma de decisión es el Score de Crédito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1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Aquí</a:t>
            </a:r>
            <a:r>
              <a:rPr lang="es-MX" baseline="0" dirty="0"/>
              <a:t> se valida la credibilidad de la patrocinadora.</a:t>
            </a:r>
          </a:p>
          <a:p>
            <a:endParaRPr lang="es-MX" baseline="0" dirty="0"/>
          </a:p>
          <a:p>
            <a:r>
              <a:rPr lang="es-MX" baseline="0" dirty="0"/>
              <a:t>Cuando el habito de pago del patrocinador baja, la credibilidad baja, porqué sucede?</a:t>
            </a:r>
            <a:br>
              <a:rPr lang="es-MX" baseline="0" dirty="0"/>
            </a:br>
            <a:r>
              <a:rPr lang="es-MX" baseline="0" dirty="0"/>
              <a:t>Regresamos al primer paso el filtro, si no hay un buen filtro empieza a existir la morosidad en la red, este score tiene un valor del 35 %, si te fijas bien, la decisión está en tus manos, al realizar un buen filtro desde un inicio todo lo demás se da por si solo.</a:t>
            </a:r>
          </a:p>
          <a:p>
            <a:endParaRPr lang="es-MX" baseline="0" dirty="0"/>
          </a:p>
          <a:p>
            <a:r>
              <a:rPr lang="es-MX" baseline="0" dirty="0"/>
              <a:t>Y bueno, después de estos 3 filtros pasamos al siguiente paso…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7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Y finalmente, la consecuencia de todo esto…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76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Y finalmente, la consecuencia de todo esto…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8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Y para empezar hablemos de qué le prometes tú a alguien cuando lo invitas a Oriflame, que viva la experiencia de..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19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Un ejemplo:</a:t>
            </a:r>
          </a:p>
          <a:p>
            <a:r>
              <a:rPr lang="es-MX" dirty="0"/>
              <a:t>Si</a:t>
            </a:r>
            <a:r>
              <a:rPr lang="es-MX" baseline="0" dirty="0"/>
              <a:t> metes a una persona cada catálogo en 17 catálogos ya tienes 17 reclutados, lo que significa que si cada uno mete 100 </a:t>
            </a:r>
            <a:r>
              <a:rPr lang="es-MX" baseline="0" dirty="0" err="1"/>
              <a:t>pts</a:t>
            </a:r>
            <a:r>
              <a:rPr lang="es-MX" baseline="0" dirty="0"/>
              <a:t>, al final en tu red habrá 1700pts cada uno aproximadamente de $1300 tu te llevas una bonificación de $1989 y llegarás a ser un 9% , PERO si cada uno de tus reclutados queda con deuda en lugar de ir creciendo con cada reclutado el crecimiento será nulo.</a:t>
            </a:r>
          </a:p>
          <a:p>
            <a:endParaRPr lang="es-MX" baseline="0" dirty="0"/>
          </a:p>
          <a:p>
            <a:r>
              <a:rPr lang="es-MX" baseline="0" dirty="0"/>
              <a:t>Así que…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1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Cuida tu herramienta, cuida el crédito de tu red, ahora con todo el</a:t>
            </a:r>
            <a:r>
              <a:rPr lang="es-MX" baseline="0" dirty="0"/>
              <a:t> problema de la pandemia existen muchos fraudes en estos momentos, supongo que muchas de ustedes están participando en el viaje a…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57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LAS VEGAS…</a:t>
            </a:r>
          </a:p>
          <a:p>
            <a:r>
              <a:rPr lang="es-MX" dirty="0"/>
              <a:t>Recuerden</a:t>
            </a:r>
            <a:r>
              <a:rPr lang="es-MX" baseline="0" dirty="0"/>
              <a:t> que solo es este catálogo para empezar a participar, los demás son solo para mantenerse.</a:t>
            </a:r>
          </a:p>
          <a:p>
            <a:endParaRPr lang="es-MX" baseline="0" dirty="0"/>
          </a:p>
          <a:p>
            <a:endParaRPr lang="es-MX" baseline="0" dirty="0"/>
          </a:p>
          <a:p>
            <a:r>
              <a:rPr lang="es-MX" baseline="0" dirty="0"/>
              <a:t>Y bueno, alguna duda que tengan?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3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Pues nuevamente les agradezco por estar aquí presentes.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5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Alcanzar sus sueños porque la persona puede necesitar más solvencia económica para llevar su vida cotidiana.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8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Ser parte de una gran comunidad, la promesa de conocer muchas personas, de socializar, de pertenecer a una marca sustentable con un objetivo común en el mundo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También la promesa de emprender</a:t>
            </a:r>
            <a:r>
              <a:rPr lang="es-MX" baseline="0" dirty="0"/>
              <a:t> </a:t>
            </a:r>
            <a:r>
              <a:rPr lang="es-MX" dirty="0"/>
              <a:t>su propio negocio con $0 de inversión creando una red a futuro que le brinde dinero residual, una jubilación y que incluso pueda heredarla a sus hijos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3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Ya que serán lideres, capacitadores, y un ejemplo a seguir como </a:t>
            </a:r>
            <a:r>
              <a:rPr lang="es-ES_tradnl" dirty="0" err="1"/>
              <a:t>networker</a:t>
            </a:r>
            <a:r>
              <a:rPr lang="es-ES_tradn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B9773-0FEB-604A-BE48-C9F40902D240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215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Ya que se ganarán viajes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8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Y obviamente la promesa de verte y sentirte bien siempre, como? con toda la línea de </a:t>
            </a:r>
            <a:r>
              <a:rPr lang="es-MX" dirty="0" err="1"/>
              <a:t>wellnes</a:t>
            </a:r>
            <a:r>
              <a:rPr lang="es-MX" dirty="0"/>
              <a:t>, Novage, líneas de cosméticos, </a:t>
            </a:r>
            <a:r>
              <a:rPr lang="es-MX" dirty="0" err="1"/>
              <a:t>love</a:t>
            </a:r>
            <a:r>
              <a:rPr lang="es-MX" dirty="0"/>
              <a:t> Nature y no solo estar bello por fuera si no también por dentro  y obtener una buena calidad de vida</a:t>
            </a:r>
          </a:p>
          <a:p>
            <a:endParaRPr lang="es-MX" dirty="0"/>
          </a:p>
          <a:p>
            <a:r>
              <a:rPr lang="es-MX" dirty="0"/>
              <a:t>Frase puente ´´y esto me parece magnifico porque una vez que prometes todo que parece una gran idea´´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13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Si pudiéramos formular el éxito sería: Grandes ideas+ buenas herramientas=crecimiento </a:t>
            </a:r>
            <a:r>
              <a:rPr lang="es-MX" dirty="0" err="1"/>
              <a:t>contínuo</a:t>
            </a:r>
            <a:r>
              <a:rPr lang="es-MX" dirty="0"/>
              <a:t> </a:t>
            </a:r>
          </a:p>
          <a:p>
            <a:r>
              <a:rPr lang="es-MX" dirty="0"/>
              <a:t>3 de las grandes ideas como venimos planteando anteriormente son: verte y sentirte bien, pasarla bien y ganar dinero que es realizar tu negocio,</a:t>
            </a:r>
          </a:p>
          <a:p>
            <a:r>
              <a:rPr lang="es-MX" dirty="0"/>
              <a:t>Pero para que esto se vuelva realidad: necesitamos herramienta y la más importante 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A6133-5E02-4CB3-8CD2-79D67A7D8C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Shor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102140" y="0"/>
            <a:ext cx="4089859" cy="5734050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694" y="5985530"/>
            <a:ext cx="2022613" cy="380437"/>
          </a:xfrm>
          <a:prstGeom prst="rect">
            <a:avLst/>
          </a:prstGeom>
        </p:spPr>
      </p:pic>
      <p:pic>
        <p:nvPicPr>
          <p:cNvPr id="10" name="Picture 9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B6E32B09-66C8-C74B-A2D1-DE36C8ACD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350"/>
            <a:ext cx="8102137" cy="659765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23A183D-87AF-5F4A-B98B-B1EFFF68D5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2640" y="459342"/>
            <a:ext cx="3262430" cy="222512"/>
          </a:xfrm>
        </p:spPr>
        <p:txBody>
          <a:bodyPr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 dirty="0"/>
              <a:t>Add date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F60CDD-3C2B-0240-9CC8-8328C8651C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2397" y="1889498"/>
            <a:ext cx="3278952" cy="1615421"/>
          </a:xfrm>
        </p:spPr>
        <p:txBody>
          <a:bodyPr anchor="b">
            <a:noAutofit/>
          </a:bodyPr>
          <a:lstStyle>
            <a:lvl1pPr algn="ctr">
              <a:defRPr sz="4500" spc="-15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381F6F-402F-864C-879C-2EEB5FA10D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12639" y="3579975"/>
            <a:ext cx="3298119" cy="1946227"/>
          </a:xfrm>
        </p:spPr>
        <p:txBody>
          <a:bodyPr>
            <a:noAutofit/>
          </a:bodyPr>
          <a:lstStyle>
            <a:lvl1pPr marL="0" indent="0" algn="ctr">
              <a:buNone/>
              <a:defRPr sz="1800" kern="20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90186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04E5E84-61D9-4543-97DF-D0085C31628F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628774"/>
            <a:ext cx="5336131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57EB03A-9EE9-C14D-AC19-435A852ED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F5A719-03F9-7E49-8D48-3C2491F4E9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E0DD6-DDD2-9843-9F31-03F9D0EC0540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4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left (blu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628775"/>
            <a:ext cx="2470702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5102BE-ADC8-E647-A5D1-0B9BE5E636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91798" y="1628775"/>
            <a:ext cx="2470702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0" name="Picture 9" descr="Two people sitting on a rock&#10;&#10;Description automatically generated">
            <a:extLst>
              <a:ext uri="{FF2B5EF4-FFF2-40B4-BE49-F238E27FC236}">
                <a16:creationId xmlns:a16="http://schemas.microsoft.com/office/drawing/2014/main" id="{A46F53F5-A066-DC4B-8B7C-4C6EB0982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4300"/>
            <a:ext cx="6095999" cy="61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6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left (whit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302B5C-EB8B-D54F-A87F-D7589DACFEA6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4" y="1628774"/>
            <a:ext cx="5112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E99BBE70-40B6-CF48-92FF-006F61C388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3B9DA2-CDD2-E749-A957-5B852D72D65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4E68E2-23A2-5F4F-A40F-522BA327E465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pic>
        <p:nvPicPr>
          <p:cNvPr id="18" name="Picture 17" descr="Two people sitting on a rock&#10;&#10;Description automatically generated">
            <a:extLst>
              <a:ext uri="{FF2B5EF4-FFF2-40B4-BE49-F238E27FC236}">
                <a16:creationId xmlns:a16="http://schemas.microsoft.com/office/drawing/2014/main" id="{329BB384-5AB3-404F-8DA0-5212D58FF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4300"/>
            <a:ext cx="6095999" cy="61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4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right (blu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70BED4D-0F1C-014E-954E-90C954A30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8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BB14A1-5452-EC49-9951-5084A9DA5E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8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389852-51D7-344F-9BE1-7CF6D200A38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30022" y="1628775"/>
            <a:ext cx="2470702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F9BE8-C19D-BC40-A9D0-FEA13759695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70436" y="1628775"/>
            <a:ext cx="2470702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2" name="Picture 11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DBDEF8EB-482D-3F46-B21B-E7B8DF464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" y="116558"/>
            <a:ext cx="6095107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99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right (whit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539A55-CF7B-594E-A38C-950DB58A7CF1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43E315-FF6F-9349-AE8D-44D1E86482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53201" y="1628774"/>
            <a:ext cx="5087937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5AAC4EC4-D3E6-7845-9335-71BAD5C2B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8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48B5E09-C61B-0344-875D-5A16AB4811E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8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pic>
        <p:nvPicPr>
          <p:cNvPr id="16" name="Picture 15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BD06A1C7-591B-1141-961B-535452E59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" y="116558"/>
            <a:ext cx="6095107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, two size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 marL="265112" indent="0">
              <a:buFontTx/>
              <a:buNone/>
              <a:defRPr sz="3200"/>
            </a:lvl2pPr>
            <a:lvl3pPr marL="501650" indent="0">
              <a:buFontTx/>
              <a:buNone/>
              <a:defRPr sz="3200"/>
            </a:lvl3pPr>
            <a:lvl4pPr marL="698500" indent="0">
              <a:buFontTx/>
              <a:buNone/>
              <a:defRPr sz="3200"/>
            </a:lvl4pPr>
            <a:lvl5pPr marL="944563" indent="0">
              <a:buFontTx/>
              <a:buNone/>
              <a:defRPr sz="3200"/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628774"/>
            <a:ext cx="5336131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DB045E2-BCA1-144B-861E-1E09F20F6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BE081-5235-C240-B318-4E0C707B1F7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21066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, two siz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F83E11E-3896-2B48-B670-655C6989AC7F}"/>
              </a:ext>
            </a:extLst>
          </p:cNvPr>
          <p:cNvSpPr/>
          <p:nvPr userDrawn="1"/>
        </p:nvSpPr>
        <p:spPr>
          <a:xfrm>
            <a:off x="0" y="1415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</p:spPr>
        <p:txBody>
          <a:bodyPr/>
          <a:lstStyle>
            <a:lvl1pPr marL="0" indent="0">
              <a:buNone/>
              <a:defRPr sz="32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628774"/>
            <a:ext cx="5336131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C04ACCA-C2D5-2C49-9A7C-1CB85DDA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2E96B1-D58D-CD4D-B4F6-96E2BF43970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4F536-384D-4E4E-82B5-315BB4CFACBB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3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 -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55C461-F1F3-7847-B429-5865FF09D253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46DBA6-857C-FD4E-924E-A41514E23B4E}"/>
              </a:ext>
            </a:extLst>
          </p:cNvPr>
          <p:cNvSpPr/>
          <p:nvPr userDrawn="1"/>
        </p:nvSpPr>
        <p:spPr>
          <a:xfrm>
            <a:off x="8108572" y="115887"/>
            <a:ext cx="4083428" cy="6192837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6D43B89-4143-644A-B07C-F79714CD1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219687F-BDF8-1D4C-A6DB-A853725BDA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0864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FBC2A8F-A2CB-C948-BF90-9E544983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spcBef>
                <a:spcPts val="4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25759E8-BBCB-854B-A75B-1FC1D92886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9BB8E77-45B5-FB44-8998-381AE855FB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6891337" cy="4099186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99762-6988-5746-9239-455B146DAE05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lue) -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2A6D2A-B1B0-5C47-B043-AF056433E899}"/>
              </a:ext>
            </a:extLst>
          </p:cNvPr>
          <p:cNvSpPr/>
          <p:nvPr userDrawn="1"/>
        </p:nvSpPr>
        <p:spPr>
          <a:xfrm>
            <a:off x="8118598" y="115888"/>
            <a:ext cx="4072510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61E620-1A94-9841-88A1-F684A39B84C6}"/>
              </a:ext>
            </a:extLst>
          </p:cNvPr>
          <p:cNvSpPr/>
          <p:nvPr userDrawn="1"/>
        </p:nvSpPr>
        <p:spPr>
          <a:xfrm>
            <a:off x="8108572" y="115887"/>
            <a:ext cx="4083428" cy="6192837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073480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A161225-01BC-2548-8DEB-36EBA9478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98C799-90D1-D944-92BC-88EF5C74E53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0864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658EEC-F3A7-B046-8A8A-79C3E84CA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spcBef>
                <a:spcPts val="4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0DF54C-9B2A-F845-B063-ECF952230C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559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(blue) -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BE992-72AE-024B-B664-63026B4E7B36}"/>
              </a:ext>
            </a:extLst>
          </p:cNvPr>
          <p:cNvSpPr/>
          <p:nvPr userDrawn="1"/>
        </p:nvSpPr>
        <p:spPr>
          <a:xfrm>
            <a:off x="0" y="115888"/>
            <a:ext cx="6096000" cy="619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6096000" cy="6192837"/>
          </a:xfrm>
          <a:solidFill>
            <a:srgbClr val="002F7C">
              <a:alpha val="48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39C71B-49C6-4344-926B-A6BDFDF20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9138" y="1628774"/>
            <a:ext cx="5112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70E3CC9-B451-ED4C-A0FD-789C8802F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9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59716A-0234-E94B-9983-731AD3CE42A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9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0112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Long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664F55-A7B6-9F4C-A8B8-A4D44556B5CC}"/>
              </a:ext>
            </a:extLst>
          </p:cNvPr>
          <p:cNvSpPr/>
          <p:nvPr userDrawn="1"/>
        </p:nvSpPr>
        <p:spPr>
          <a:xfrm>
            <a:off x="1" y="0"/>
            <a:ext cx="8112124" cy="5734050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035" y="5985530"/>
            <a:ext cx="2022613" cy="380437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42670" y="443907"/>
            <a:ext cx="3254783" cy="231340"/>
          </a:xfrm>
        </p:spPr>
        <p:txBody>
          <a:bodyPr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Add 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1AF07-C77D-A84B-9984-ED4C4144EABB}"/>
              </a:ext>
            </a:extLst>
          </p:cNvPr>
          <p:cNvSpPr txBox="1"/>
          <p:nvPr userDrawn="1"/>
        </p:nvSpPr>
        <p:spPr>
          <a:xfrm>
            <a:off x="10396728" y="-8229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2000" dirty="0" err="1"/>
          </a:p>
        </p:txBody>
      </p:sp>
      <p:pic>
        <p:nvPicPr>
          <p:cNvPr id="13" name="Picture 12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36263EEB-B95E-5840-987E-06C59F2C9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571" y="260350"/>
            <a:ext cx="4083429" cy="65976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E6F462-E07B-F84F-98FB-494097C4AF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444" y="1786907"/>
            <a:ext cx="7310840" cy="1399521"/>
          </a:xfrm>
        </p:spPr>
        <p:txBody>
          <a:bodyPr anchor="b">
            <a:noAutofit/>
          </a:bodyPr>
          <a:lstStyle>
            <a:lvl1pPr algn="ctr"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9F49DE1-0EDF-2D43-8EAB-B0CBAAB913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0152" y="3234981"/>
            <a:ext cx="7310842" cy="656462"/>
          </a:xfrm>
        </p:spPr>
        <p:txBody>
          <a:bodyPr>
            <a:noAutofit/>
          </a:bodyPr>
          <a:lstStyle>
            <a:lvl1pPr marL="0" indent="0" algn="ctr">
              <a:buNone/>
              <a:defRPr sz="2000" kern="20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632704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 -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A4E32D-821B-9D43-A8E3-52B4F7ACE9A0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-1566" y="115888"/>
            <a:ext cx="6096000" cy="6192837"/>
          </a:xfrm>
          <a:solidFill>
            <a:srgbClr val="002F7C">
              <a:alpha val="48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9835F83-7E26-F349-94A2-3C720F4BE8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9138" y="1628774"/>
            <a:ext cx="5112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7F9457FC-27A3-734B-BDAE-0452EA77C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9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D7A7E0A-11C0-8841-9452-80296AC02C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9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B3C64-651D-C846-9F52-0C326BC3C70F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4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wo text colum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CEA1740-2056-4041-8446-0756B347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5440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C51A78-987D-564A-A20D-07B50D70554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65440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04CDD-C3CF-9145-92AD-769C2E2DA1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5413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B8F1C1-CE97-9849-86C1-01FD780A49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7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Picture 7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5743BAB9-6785-954E-A4CC-B8027BBAA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7"/>
            <a:ext cx="4075124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- 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6315B9-D8C3-DE43-811F-1ABA6EB6BFED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1" y="1628775"/>
            <a:ext cx="6870617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FEEB764-B4C7-EF43-A52C-2B2D4F89A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9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A34BE56-A631-2048-8649-DA1479E6540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9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pic>
        <p:nvPicPr>
          <p:cNvPr id="22" name="Picture 21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D522E28A-5180-D748-A884-08C285F92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7"/>
            <a:ext cx="4075124" cy="6192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D7392-3A95-3C44-82F8-F97130DAE661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62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wo text colum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CEA1740-2056-4041-8446-0756B347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5440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C51A78-987D-564A-A20D-07B50D70554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65440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04CDD-C3CF-9145-92AD-769C2E2DA1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5413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B8F1C1-CE97-9849-86C1-01FD780A49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7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57DE94-753C-7845-A2F1-D48E04602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328"/>
            <a:ext cx="4075124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0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left - 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6315B9-D8C3-DE43-811F-1ABA6EB6BFED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1" y="1628775"/>
            <a:ext cx="6870617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FEEB764-B4C7-EF43-A52C-2B2D4F89A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9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A34BE56-A631-2048-8649-DA1479E6540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9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D7392-3A95-3C44-82F8-F97130DAE661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78E30D-0A6D-C949-BA01-B88BC2A14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328"/>
            <a:ext cx="4075124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4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wo text columns (blu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369993" y="6456998"/>
            <a:ext cx="271144" cy="175262"/>
          </a:xfrm>
        </p:spPr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96918EA-26CD-7F46-A4CF-8E55AE0C1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7DB080-7028-B64F-B0A6-FC8027A2A4D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90F562-5771-F94F-8057-1908C99F10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0521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1CF315-1AF2-B446-9DC1-404E95D23F6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8" y="1628775"/>
            <a:ext cx="3348000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5" name="Picture 1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8B8FFEC9-654B-EF4C-BE57-99C022B26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8"/>
            <a:ext cx="4079875" cy="61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- One text column (whit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A291C0-5FA1-5947-AF31-1F53EC8EE71B}"/>
              </a:ext>
            </a:extLst>
          </p:cNvPr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0" y="1628775"/>
            <a:ext cx="6870617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532031A-6E15-5E47-9601-E4F54CC42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D93E8C7-AA10-8244-8F52-FD03FB0F848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pic>
        <p:nvPicPr>
          <p:cNvPr id="16" name="Picture 15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26C60C31-1C7E-7D48-8749-B9A80828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"/>
          <a:stretch/>
        </p:blipFill>
        <p:spPr>
          <a:xfrm>
            <a:off x="0" y="115888"/>
            <a:ext cx="4079875" cy="61928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520A8F-01EE-D648-B98E-527C6941315A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5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s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7216621" cy="4784816"/>
          </a:xfrm>
        </p:spPr>
        <p:txBody>
          <a:bodyPr anchor="ctr">
            <a:noAutofit/>
          </a:bodyPr>
          <a:lstStyle>
            <a:lvl1pPr algn="l">
              <a:defRPr sz="5300" b="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Remember that this page should maximum be on three rows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2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s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97205"/>
            <a:ext cx="11090275" cy="1888708"/>
          </a:xfrm>
        </p:spPr>
        <p:txBody>
          <a:bodyPr anchor="b">
            <a:noAutofit/>
          </a:bodyPr>
          <a:lstStyle>
            <a:lvl1pPr marL="180000" indent="-180000" algn="l">
              <a:defRPr sz="4000" b="0" baseline="0">
                <a:solidFill>
                  <a:schemeClr val="tx1"/>
                </a:solidFill>
              </a:defRPr>
            </a:lvl1pPr>
          </a:lstStyle>
          <a:p>
            <a:r>
              <a:rPr lang="en-GB" sz="4000" b="0" noProof="0" dirty="0"/>
              <a:t>‘This is a place for you to write a quote. Maximum three rows’</a:t>
            </a:r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AE163-EC90-C048-998E-6170724EFA66}"/>
              </a:ext>
            </a:extLst>
          </p:cNvPr>
          <p:cNvSpPr txBox="1">
            <a:spLocks/>
          </p:cNvSpPr>
          <p:nvPr userDrawn="1"/>
        </p:nvSpPr>
        <p:spPr>
          <a:xfrm>
            <a:off x="448362" y="683516"/>
            <a:ext cx="11192775" cy="53338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388" indent="-179388"/>
            <a:endParaRPr lang="sv-SE" sz="36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87E55D2-1A7C-7D44-906C-574599A7DA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743" y="3796378"/>
            <a:ext cx="5978274" cy="647286"/>
          </a:xfrm>
        </p:spPr>
        <p:txBody>
          <a:bodyPr>
            <a:noAutofit/>
          </a:bodyPr>
          <a:lstStyle>
            <a:lvl1pPr marL="0" indent="0" algn="l">
              <a:buNone/>
              <a:defRPr sz="1400" b="0" cap="none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13922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11090275" cy="4784816"/>
          </a:xfrm>
        </p:spPr>
        <p:txBody>
          <a:bodyPr anchor="ctr">
            <a:noAutofit/>
          </a:bodyPr>
          <a:lstStyle>
            <a:lvl1pPr algn="l">
              <a:defRPr sz="106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Only one row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0BA0F9-9CB7-6A45-8C3B-7C58924926EB}"/>
              </a:ext>
            </a:extLst>
          </p:cNvPr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E31D4E4-3637-E34D-BD3F-66A2B54DD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Agenda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38A8A32-771B-B24F-B91F-D51EE9DD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FB9D93-DCF1-C346-93A6-E9A72844F61F}"/>
              </a:ext>
            </a:extLst>
          </p:cNvPr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BE63A4-24E8-114F-818E-75A6F8D2E992}"/>
              </a:ext>
            </a:extLst>
          </p:cNvPr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FE4F77-5E17-2847-B287-539C5F0E72B2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BDA163-588A-0245-ADAB-59D82A1E1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28337A5-272F-A145-B791-F1F3BCDF77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339578-5DAD-9448-AA8A-C0ED11DEFB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</p:spPr>
        <p:txBody>
          <a:bodyPr/>
          <a:lstStyle>
            <a:lvl1pPr marL="0" indent="0">
              <a:buNone/>
              <a:defRPr b="1"/>
            </a:lvl1pPr>
            <a:lvl2pPr marL="501650" indent="-23653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3E3C0F4-9AD9-604C-9131-320A8224CB1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5007" y="1628774"/>
            <a:ext cx="5336131" cy="4105275"/>
          </a:xfrm>
        </p:spPr>
        <p:txBody>
          <a:bodyPr/>
          <a:lstStyle>
            <a:lvl1pPr marL="0" indent="0">
              <a:buFontTx/>
              <a:buNone/>
              <a:defRPr b="1"/>
            </a:lvl1pPr>
            <a:lvl2pPr marL="501650" indent="-23653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 noProof="0" dirty="0"/>
              <a:t>Part 2</a:t>
            </a:r>
          </a:p>
          <a:p>
            <a:pPr lvl="1"/>
            <a:r>
              <a:rPr lang="en-GB" noProof="0" dirty="0"/>
              <a:t>Activity 1		12-13</a:t>
            </a:r>
          </a:p>
          <a:p>
            <a:pPr lvl="1"/>
            <a:r>
              <a:rPr lang="en-GB" noProof="0" dirty="0"/>
              <a:t>Activity 2		13-14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/>
              <a:t>Part 2</a:t>
            </a:r>
          </a:p>
          <a:p>
            <a:pPr lvl="1"/>
            <a:r>
              <a:rPr lang="en-GB" noProof="0" dirty="0"/>
              <a:t>Activity 1		12-13</a:t>
            </a:r>
          </a:p>
          <a:p>
            <a:pPr lvl="1"/>
            <a:r>
              <a:rPr lang="en-GB" noProof="0" dirty="0"/>
              <a:t>Activity 2		13-14</a:t>
            </a:r>
          </a:p>
          <a:p>
            <a:pPr lvl="1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1972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9789"/>
            <a:ext cx="12191108" cy="6598421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980706"/>
            <a:ext cx="11090275" cy="1615421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670806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97" y="5985530"/>
            <a:ext cx="2022603" cy="3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1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" y="121193"/>
            <a:ext cx="11965363" cy="6629899"/>
          </a:xfrm>
          <a:prstGeom prst="rect">
            <a:avLst/>
          </a:prstGeom>
        </p:spPr>
      </p:pic>
      <p:sp>
        <p:nvSpPr>
          <p:cNvPr id="9" name="Marcador de imagen 8"/>
          <p:cNvSpPr>
            <a:spLocks noGrp="1"/>
          </p:cNvSpPr>
          <p:nvPr>
            <p:ph type="pic" sz="quarter" idx="10" hasCustomPrompt="1"/>
          </p:nvPr>
        </p:nvSpPr>
        <p:spPr>
          <a:xfrm>
            <a:off x="127000" y="120651"/>
            <a:ext cx="11965517" cy="6629400"/>
          </a:xfrm>
          <a:prstGeom prst="rect">
            <a:avLst/>
          </a:prstGeo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883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413487"/>
            <a:ext cx="11940592" cy="4325556"/>
          </a:xfrm>
          <a:prstGeom prst="rect">
            <a:avLst/>
          </a:prstGeom>
        </p:spPr>
      </p:pic>
      <p:sp>
        <p:nvSpPr>
          <p:cNvPr id="9" name="Marcador de imagen 8"/>
          <p:cNvSpPr>
            <a:spLocks noGrp="1"/>
          </p:cNvSpPr>
          <p:nvPr>
            <p:ph type="pic" sz="quarter" idx="10" hasCustomPrompt="1"/>
          </p:nvPr>
        </p:nvSpPr>
        <p:spPr>
          <a:xfrm>
            <a:off x="127000" y="2405011"/>
            <a:ext cx="11940592" cy="4334032"/>
          </a:xfrm>
          <a:prstGeom prst="rect">
            <a:avLst/>
          </a:prstGeo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dirty="0"/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1047" y="395845"/>
            <a:ext cx="10515600" cy="189205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16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1" y="121816"/>
            <a:ext cx="7575568" cy="6614368"/>
          </a:xfrm>
          <a:prstGeom prst="rect">
            <a:avLst/>
          </a:prstGeom>
        </p:spPr>
      </p:pic>
      <p:sp>
        <p:nvSpPr>
          <p:cNvPr id="9" name="Marcador de imagen 8"/>
          <p:cNvSpPr>
            <a:spLocks noGrp="1"/>
          </p:cNvSpPr>
          <p:nvPr>
            <p:ph type="pic" sz="quarter" idx="10" hasCustomPrompt="1"/>
          </p:nvPr>
        </p:nvSpPr>
        <p:spPr>
          <a:xfrm>
            <a:off x="114831" y="121816"/>
            <a:ext cx="7563845" cy="6629400"/>
          </a:xfrm>
          <a:prstGeom prst="rect">
            <a:avLst/>
          </a:prstGeo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/>
              <a:t> </a:t>
            </a:r>
            <a:endParaRPr lang="es-ES_tradn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22066" y="3008417"/>
            <a:ext cx="4327429" cy="307175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55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placeholder, one text colum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BE992-72AE-024B-B664-63026B4E7B36}"/>
              </a:ext>
            </a:extLst>
          </p:cNvPr>
          <p:cNvSpPr/>
          <p:nvPr userDrawn="1"/>
        </p:nvSpPr>
        <p:spPr>
          <a:xfrm>
            <a:off x="0" y="115888"/>
            <a:ext cx="6096000" cy="619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6096000" cy="6192837"/>
          </a:xfrm>
          <a:solidFill>
            <a:srgbClr val="682D6D">
              <a:alpha val="54902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39C71B-49C6-4344-926B-A6BDFDF2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138" y="1628774"/>
            <a:ext cx="5112000" cy="410527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70E3CC9-B451-ED4C-A0FD-789C8802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139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59716A-0234-E94B-9983-731AD3CE42A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9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818286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1108" cy="686816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74AEDB7-870F-A747-BAE5-F521C3BED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5208492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Agenda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145BEF-A102-B640-B81C-F03E777D05D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5" y="1076357"/>
            <a:ext cx="5208492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5C4832-1103-604B-BDC1-28CAF2EE4D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4" y="1628774"/>
            <a:ext cx="5208492" cy="4105275"/>
          </a:xfrm>
        </p:spPr>
        <p:txBody>
          <a:bodyPr/>
          <a:lstStyle>
            <a:lvl1pPr marL="0" indent="0">
              <a:buNone/>
              <a:defRPr b="1"/>
            </a:lvl1pPr>
            <a:lvl2pPr marL="501650" indent="-23653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</p:txBody>
      </p:sp>
      <p:pic>
        <p:nvPicPr>
          <p:cNvPr id="18" name="Picture 17" descr="A close up of a person&#10;&#10;Description automatically generated">
            <a:extLst>
              <a:ext uri="{FF2B5EF4-FFF2-40B4-BE49-F238E27FC236}">
                <a16:creationId xmlns:a16="http://schemas.microsoft.com/office/drawing/2014/main" id="{9CCE27EB-62F1-0240-91CF-AD87CA708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88" y="113036"/>
            <a:ext cx="6095108" cy="61971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EBCE96-96A0-874C-B7B9-0BB64DB0BEE7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6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solidFill>
            <a:srgbClr val="002F7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7000" kern="7000" spc="-1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2E3416-2A0F-C948-ABF8-474F0FCBA847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9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B99866-3C07-8C45-9848-FE7168D03984}"/>
              </a:ext>
            </a:extLst>
          </p:cNvPr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67230CF-E245-484C-9A4A-460543B179AF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1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FDF950A-6DDD-D245-B95B-DBE0CC3DD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F822D-A834-624C-B5F2-C1F1E9AAC2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1481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1108" cy="6858000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E1A06A9-4101-E146-BA2B-F2053C04C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030ACF-9950-764B-8A64-7173AAF1335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BDAF6-50B3-994D-A9D9-F1BEFD468AF4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2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05007" y="1628774"/>
            <a:ext cx="5336131" cy="410527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59C967-3632-4A46-8468-C99B15618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8F0AAB-98DD-F04F-B9B8-CC763EF61A4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0580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D432551-0559-E648-8F3C-A3116AC51922}"/>
              </a:ext>
            </a:extLst>
          </p:cNvPr>
          <p:cNvSpPr/>
          <p:nvPr userDrawn="1"/>
        </p:nvSpPr>
        <p:spPr>
          <a:xfrm>
            <a:off x="0" y="115888"/>
            <a:ext cx="12192000" cy="6192837"/>
          </a:xfrm>
          <a:prstGeom prst="rect">
            <a:avLst/>
          </a:prstGeom>
          <a:solidFill>
            <a:srgbClr val="A0B8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AG,2020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722" r:id="rId3"/>
    <p:sldLayoutId id="2147483687" r:id="rId4"/>
    <p:sldLayoutId id="2147483681" r:id="rId5"/>
    <p:sldLayoutId id="2147483711" r:id="rId6"/>
    <p:sldLayoutId id="2147483650" r:id="rId7"/>
    <p:sldLayoutId id="2147483729" r:id="rId8"/>
    <p:sldLayoutId id="2147483657" r:id="rId9"/>
    <p:sldLayoutId id="2147483703" r:id="rId10"/>
    <p:sldLayoutId id="2147483714" r:id="rId11"/>
    <p:sldLayoutId id="2147483715" r:id="rId12"/>
    <p:sldLayoutId id="2147483716" r:id="rId13"/>
    <p:sldLayoutId id="2147483717" r:id="rId14"/>
    <p:sldLayoutId id="2147483712" r:id="rId15"/>
    <p:sldLayoutId id="2147483713" r:id="rId16"/>
    <p:sldLayoutId id="2147483734" r:id="rId17"/>
    <p:sldLayoutId id="2147483735" r:id="rId18"/>
    <p:sldLayoutId id="2147483692" r:id="rId19"/>
    <p:sldLayoutId id="2147483693" r:id="rId20"/>
    <p:sldLayoutId id="2147483697" r:id="rId21"/>
    <p:sldLayoutId id="2147483698" r:id="rId22"/>
    <p:sldLayoutId id="2147483738" r:id="rId23"/>
    <p:sldLayoutId id="2147483739" r:id="rId24"/>
    <p:sldLayoutId id="2147483694" r:id="rId25"/>
    <p:sldLayoutId id="2147483695" r:id="rId26"/>
    <p:sldLayoutId id="2147483654" r:id="rId27"/>
    <p:sldLayoutId id="2147483718" r:id="rId28"/>
    <p:sldLayoutId id="2147483665" r:id="rId29"/>
    <p:sldLayoutId id="2147483682" r:id="rId30"/>
    <p:sldLayoutId id="2147483740" r:id="rId31"/>
    <p:sldLayoutId id="2147483741" r:id="rId32"/>
    <p:sldLayoutId id="2147483742" r:id="rId33"/>
    <p:sldLayoutId id="2147483743" r:id="rId3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  <p15:guide id="5" orient="horz" pos="3612" userDrawn="1">
          <p15:clr>
            <a:srgbClr val="F26B43"/>
          </p15:clr>
        </p15:guide>
        <p15:guide id="6" orient="horz" pos="73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414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799" userDrawn="1">
          <p15:clr>
            <a:srgbClr val="F26B43"/>
          </p15:clr>
        </p15:guide>
        <p15:guide id="11" orient="horz" pos="595" userDrawn="1">
          <p15:clr>
            <a:srgbClr val="F26B43"/>
          </p15:clr>
        </p15:guide>
        <p15:guide id="12" pos="5110" userDrawn="1">
          <p15:clr>
            <a:srgbClr val="F26B43"/>
          </p15:clr>
        </p15:guide>
        <p15:guide id="13" pos="4112" userDrawn="1">
          <p15:clr>
            <a:srgbClr val="F26B43"/>
          </p15:clr>
        </p15:guide>
        <p15:guide id="14" orient="horz" pos="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AGOSTO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495875" y="2900142"/>
            <a:ext cx="3278952" cy="16154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Filtra </a:t>
            </a:r>
            <a:r>
              <a:rPr lang="en-US" dirty="0" err="1"/>
              <a:t>Recluta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Crece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0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B28DEF9-4F87-4748-8412-B9B24ADA3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/>
              <a:t>CRÉDITO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23D0881-8BB9-4DAE-82EE-BD204AC93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951CB7-641E-40B2-BCB6-7BA7943C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1" y="883178"/>
            <a:ext cx="2962275" cy="15430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137053-EC51-4592-98FA-437912C2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684" y="4019278"/>
            <a:ext cx="2857500" cy="17147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13AB15-E160-42E5-A4D1-9AFE82E34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41" y="3927959"/>
            <a:ext cx="2724150" cy="1676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519ACE-6D9E-4784-B211-C307DAFF1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509" y="673628"/>
            <a:ext cx="2609850" cy="1752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BC83B11-2E9E-406E-8626-B7994EE90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161" y="384861"/>
            <a:ext cx="2619375" cy="17430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12330F6-C1DE-45D3-8248-3ACD77C12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9650" y="4245283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0707A33-B374-4BBF-978E-63E7BFE722B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97480" y="1331595"/>
            <a:ext cx="1982804" cy="1664268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7CBC657-0BAC-447F-B565-9A43241537F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697480" y="2855595"/>
            <a:ext cx="1744203" cy="1920942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7537322-EF5E-4714-B798-837580A4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1406EE-4057-44DE-8CAF-5463DB025DF6}"/>
              </a:ext>
            </a:extLst>
          </p:cNvPr>
          <p:cNvSpPr/>
          <p:nvPr/>
        </p:nvSpPr>
        <p:spPr>
          <a:xfrm>
            <a:off x="594360" y="880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Patrocinador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9E1C4E-BCE9-44BE-8AE0-459E938FE463}"/>
              </a:ext>
            </a:extLst>
          </p:cNvPr>
          <p:cNvSpPr/>
          <p:nvPr/>
        </p:nvSpPr>
        <p:spPr>
          <a:xfrm>
            <a:off x="4441683" y="2404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Validación de Documentos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50C0784-B7A7-45D1-A7C2-B11E1DB252F0}"/>
              </a:ext>
            </a:extLst>
          </p:cNvPr>
          <p:cNvSpPr/>
          <p:nvPr/>
        </p:nvSpPr>
        <p:spPr>
          <a:xfrm>
            <a:off x="703217" y="4282674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Score de Crédito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63B71E2-A468-419F-AB7F-3A395CAB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85" y="880110"/>
            <a:ext cx="4028152" cy="5035189"/>
          </a:xfrm>
          <a:prstGeom prst="rect">
            <a:avLst/>
          </a:prstGeom>
        </p:spPr>
      </p:pic>
      <p:sp>
        <p:nvSpPr>
          <p:cNvPr id="19" name="Título 10">
            <a:extLst>
              <a:ext uri="{FF2B5EF4-FFF2-40B4-BE49-F238E27FC236}">
                <a16:creationId xmlns:a16="http://schemas.microsoft.com/office/drawing/2014/main" id="{242F8A31-7D96-40A8-A08C-6E4DBEC0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317270"/>
            <a:ext cx="11090275" cy="337098"/>
          </a:xfrm>
        </p:spPr>
        <p:txBody>
          <a:bodyPr/>
          <a:lstStyle/>
          <a:p>
            <a:r>
              <a:rPr lang="es-MX" dirty="0"/>
              <a:t>                             Toma de decisiones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13CE51E-7128-48E5-A49A-101A8D764EE1}"/>
              </a:ext>
            </a:extLst>
          </p:cNvPr>
          <p:cNvSpPr/>
          <p:nvPr/>
        </p:nvSpPr>
        <p:spPr>
          <a:xfrm>
            <a:off x="9463" y="85975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666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4A477A4-8B70-4857-A111-8C9DD02B2E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69993" y="6456998"/>
            <a:ext cx="271144" cy="175262"/>
          </a:xfrm>
        </p:spPr>
        <p:txBody>
          <a:bodyPr/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C25030A-2773-4A3B-837B-B2993EDEAEA6}"/>
              </a:ext>
            </a:extLst>
          </p:cNvPr>
          <p:cNvSpPr/>
          <p:nvPr/>
        </p:nvSpPr>
        <p:spPr>
          <a:xfrm>
            <a:off x="8657069" y="2481173"/>
            <a:ext cx="2978149" cy="1987390"/>
          </a:xfrm>
          <a:custGeom>
            <a:avLst/>
            <a:gdLst>
              <a:gd name="connsiteX0" fmla="*/ 0 w 2978149"/>
              <a:gd name="connsiteY0" fmla="*/ 0 h 1987390"/>
              <a:gd name="connsiteX1" fmla="*/ 625411 w 2978149"/>
              <a:gd name="connsiteY1" fmla="*/ 0 h 1987390"/>
              <a:gd name="connsiteX2" fmla="*/ 1161478 w 2978149"/>
              <a:gd name="connsiteY2" fmla="*/ 0 h 1987390"/>
              <a:gd name="connsiteX3" fmla="*/ 1727326 w 2978149"/>
              <a:gd name="connsiteY3" fmla="*/ 0 h 1987390"/>
              <a:gd name="connsiteX4" fmla="*/ 2382519 w 2978149"/>
              <a:gd name="connsiteY4" fmla="*/ 0 h 1987390"/>
              <a:gd name="connsiteX5" fmla="*/ 2978149 w 2978149"/>
              <a:gd name="connsiteY5" fmla="*/ 0 h 1987390"/>
              <a:gd name="connsiteX6" fmla="*/ 2978149 w 2978149"/>
              <a:gd name="connsiteY6" fmla="*/ 642589 h 1987390"/>
              <a:gd name="connsiteX7" fmla="*/ 2978149 w 2978149"/>
              <a:gd name="connsiteY7" fmla="*/ 1324927 h 1987390"/>
              <a:gd name="connsiteX8" fmla="*/ 2978149 w 2978149"/>
              <a:gd name="connsiteY8" fmla="*/ 1987390 h 1987390"/>
              <a:gd name="connsiteX9" fmla="*/ 2442082 w 2978149"/>
              <a:gd name="connsiteY9" fmla="*/ 1987390 h 1987390"/>
              <a:gd name="connsiteX10" fmla="*/ 1906015 w 2978149"/>
              <a:gd name="connsiteY10" fmla="*/ 1987390 h 1987390"/>
              <a:gd name="connsiteX11" fmla="*/ 1399730 w 2978149"/>
              <a:gd name="connsiteY11" fmla="*/ 1987390 h 1987390"/>
              <a:gd name="connsiteX12" fmla="*/ 833882 w 2978149"/>
              <a:gd name="connsiteY12" fmla="*/ 1987390 h 1987390"/>
              <a:gd name="connsiteX13" fmla="*/ 0 w 2978149"/>
              <a:gd name="connsiteY13" fmla="*/ 1987390 h 1987390"/>
              <a:gd name="connsiteX14" fmla="*/ 0 w 2978149"/>
              <a:gd name="connsiteY14" fmla="*/ 1324927 h 1987390"/>
              <a:gd name="connsiteX15" fmla="*/ 0 w 2978149"/>
              <a:gd name="connsiteY15" fmla="*/ 622716 h 1987390"/>
              <a:gd name="connsiteX16" fmla="*/ 0 w 2978149"/>
              <a:gd name="connsiteY16" fmla="*/ 0 h 198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8149" h="1987390" fill="none" extrusionOk="0">
                <a:moveTo>
                  <a:pt x="0" y="0"/>
                </a:moveTo>
                <a:cubicBezTo>
                  <a:pt x="305303" y="-5513"/>
                  <a:pt x="401927" y="-22241"/>
                  <a:pt x="625411" y="0"/>
                </a:cubicBezTo>
                <a:cubicBezTo>
                  <a:pt x="848895" y="22241"/>
                  <a:pt x="1036675" y="6605"/>
                  <a:pt x="1161478" y="0"/>
                </a:cubicBezTo>
                <a:cubicBezTo>
                  <a:pt x="1286281" y="-6605"/>
                  <a:pt x="1530373" y="27566"/>
                  <a:pt x="1727326" y="0"/>
                </a:cubicBezTo>
                <a:cubicBezTo>
                  <a:pt x="1924279" y="-27566"/>
                  <a:pt x="2074422" y="-21361"/>
                  <a:pt x="2382519" y="0"/>
                </a:cubicBezTo>
                <a:cubicBezTo>
                  <a:pt x="2690616" y="21361"/>
                  <a:pt x="2729958" y="-15371"/>
                  <a:pt x="2978149" y="0"/>
                </a:cubicBezTo>
                <a:cubicBezTo>
                  <a:pt x="2993905" y="281536"/>
                  <a:pt x="2963284" y="407509"/>
                  <a:pt x="2978149" y="642589"/>
                </a:cubicBezTo>
                <a:cubicBezTo>
                  <a:pt x="2993014" y="877669"/>
                  <a:pt x="2977803" y="1081100"/>
                  <a:pt x="2978149" y="1324927"/>
                </a:cubicBezTo>
                <a:cubicBezTo>
                  <a:pt x="2978495" y="1568754"/>
                  <a:pt x="2973084" y="1761382"/>
                  <a:pt x="2978149" y="1987390"/>
                </a:cubicBezTo>
                <a:cubicBezTo>
                  <a:pt x="2713376" y="2003714"/>
                  <a:pt x="2650292" y="1989968"/>
                  <a:pt x="2442082" y="1987390"/>
                </a:cubicBezTo>
                <a:cubicBezTo>
                  <a:pt x="2233872" y="1984812"/>
                  <a:pt x="2149235" y="1972589"/>
                  <a:pt x="1906015" y="1987390"/>
                </a:cubicBezTo>
                <a:cubicBezTo>
                  <a:pt x="1662795" y="2002191"/>
                  <a:pt x="1645189" y="1988751"/>
                  <a:pt x="1399730" y="1987390"/>
                </a:cubicBezTo>
                <a:cubicBezTo>
                  <a:pt x="1154272" y="1986029"/>
                  <a:pt x="1092063" y="2006501"/>
                  <a:pt x="833882" y="1987390"/>
                </a:cubicBezTo>
                <a:cubicBezTo>
                  <a:pt x="575701" y="1968279"/>
                  <a:pt x="308104" y="2014463"/>
                  <a:pt x="0" y="1987390"/>
                </a:cubicBezTo>
                <a:cubicBezTo>
                  <a:pt x="1743" y="1755189"/>
                  <a:pt x="-15511" y="1602364"/>
                  <a:pt x="0" y="1324927"/>
                </a:cubicBezTo>
                <a:cubicBezTo>
                  <a:pt x="15511" y="1047490"/>
                  <a:pt x="25670" y="841232"/>
                  <a:pt x="0" y="622716"/>
                </a:cubicBezTo>
                <a:cubicBezTo>
                  <a:pt x="-25670" y="404200"/>
                  <a:pt x="-16940" y="284473"/>
                  <a:pt x="0" y="0"/>
                </a:cubicBezTo>
                <a:close/>
              </a:path>
              <a:path w="2978149" h="1987390" stroke="0" extrusionOk="0">
                <a:moveTo>
                  <a:pt x="0" y="0"/>
                </a:moveTo>
                <a:cubicBezTo>
                  <a:pt x="153124" y="-25062"/>
                  <a:pt x="443990" y="-12459"/>
                  <a:pt x="655193" y="0"/>
                </a:cubicBezTo>
                <a:cubicBezTo>
                  <a:pt x="866396" y="12459"/>
                  <a:pt x="945390" y="-22642"/>
                  <a:pt x="1191260" y="0"/>
                </a:cubicBezTo>
                <a:cubicBezTo>
                  <a:pt x="1437130" y="22642"/>
                  <a:pt x="1550604" y="-6024"/>
                  <a:pt x="1757108" y="0"/>
                </a:cubicBezTo>
                <a:cubicBezTo>
                  <a:pt x="1963612" y="6024"/>
                  <a:pt x="2091645" y="19237"/>
                  <a:pt x="2293175" y="0"/>
                </a:cubicBezTo>
                <a:cubicBezTo>
                  <a:pt x="2494705" y="-19237"/>
                  <a:pt x="2797591" y="7169"/>
                  <a:pt x="2978149" y="0"/>
                </a:cubicBezTo>
                <a:cubicBezTo>
                  <a:pt x="2974277" y="275252"/>
                  <a:pt x="2958215" y="404767"/>
                  <a:pt x="2978149" y="602842"/>
                </a:cubicBezTo>
                <a:cubicBezTo>
                  <a:pt x="2998083" y="800917"/>
                  <a:pt x="3003816" y="1090676"/>
                  <a:pt x="2978149" y="1245431"/>
                </a:cubicBezTo>
                <a:cubicBezTo>
                  <a:pt x="2952482" y="1400186"/>
                  <a:pt x="3014110" y="1758233"/>
                  <a:pt x="2978149" y="1987390"/>
                </a:cubicBezTo>
                <a:cubicBezTo>
                  <a:pt x="2722776" y="1989757"/>
                  <a:pt x="2588300" y="1992389"/>
                  <a:pt x="2382519" y="1987390"/>
                </a:cubicBezTo>
                <a:cubicBezTo>
                  <a:pt x="2176738" y="1982392"/>
                  <a:pt x="1954388" y="1972162"/>
                  <a:pt x="1816671" y="1987390"/>
                </a:cubicBezTo>
                <a:cubicBezTo>
                  <a:pt x="1678954" y="2002618"/>
                  <a:pt x="1506594" y="1986239"/>
                  <a:pt x="1310386" y="1987390"/>
                </a:cubicBezTo>
                <a:cubicBezTo>
                  <a:pt x="1114178" y="1988541"/>
                  <a:pt x="867535" y="1984050"/>
                  <a:pt x="714756" y="1987390"/>
                </a:cubicBezTo>
                <a:cubicBezTo>
                  <a:pt x="561977" y="1990731"/>
                  <a:pt x="257969" y="2003150"/>
                  <a:pt x="0" y="1987390"/>
                </a:cubicBezTo>
                <a:cubicBezTo>
                  <a:pt x="-10108" y="1800928"/>
                  <a:pt x="-29879" y="1468170"/>
                  <a:pt x="0" y="1305053"/>
                </a:cubicBezTo>
                <a:cubicBezTo>
                  <a:pt x="29879" y="1141936"/>
                  <a:pt x="16858" y="913896"/>
                  <a:pt x="0" y="662463"/>
                </a:cubicBezTo>
                <a:cubicBezTo>
                  <a:pt x="-16858" y="411030"/>
                  <a:pt x="1320" y="21925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B7E8B8-B92F-42DB-B35E-E3749D8A7B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57069" y="1837358"/>
            <a:ext cx="2978150" cy="1987390"/>
          </a:xfrm>
        </p:spPr>
        <p:txBody>
          <a:bodyPr/>
          <a:lstStyle/>
          <a:p>
            <a:r>
              <a:rPr lang="en-US" dirty="0"/>
              <a:t>FILTRA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7505DF93-4CDB-40F1-8211-D5CCB4E9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6A7924F-5D7E-4000-B8F6-6A565CA05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84"/>
            <a:ext cx="8108302" cy="6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83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9FD2CD16-C05E-4EE7-9670-B1BAC0AAC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REDES SOCIALES.</a:t>
            </a:r>
          </a:p>
          <a:p>
            <a:endParaRPr lang="es-MX" dirty="0"/>
          </a:p>
          <a:p>
            <a:r>
              <a:rPr lang="es-MX" dirty="0"/>
              <a:t>Estoqueo</a:t>
            </a:r>
          </a:p>
          <a:p>
            <a:r>
              <a:rPr lang="es-MX" dirty="0"/>
              <a:t>Fotografías</a:t>
            </a:r>
          </a:p>
          <a:p>
            <a:r>
              <a:rPr lang="es-MX" dirty="0"/>
              <a:t>Lugares que frecuenta</a:t>
            </a:r>
          </a:p>
          <a:p>
            <a:r>
              <a:rPr lang="es-MX" dirty="0"/>
              <a:t>Amigos</a:t>
            </a:r>
          </a:p>
          <a:p>
            <a:r>
              <a:rPr lang="es-MX" dirty="0"/>
              <a:t>Familiares</a:t>
            </a:r>
          </a:p>
          <a:p>
            <a:r>
              <a:rPr lang="es-MX" dirty="0"/>
              <a:t>Viajes </a:t>
            </a:r>
          </a:p>
          <a:p>
            <a:r>
              <a:rPr lang="es-MX" dirty="0"/>
              <a:t>Economía</a:t>
            </a:r>
          </a:p>
          <a:p>
            <a:r>
              <a:rPr lang="es-MX" dirty="0"/>
              <a:t>Geolocalización</a:t>
            </a:r>
          </a:p>
          <a:p>
            <a:r>
              <a:rPr lang="es-MX" dirty="0"/>
              <a:t>Contacto verbal</a:t>
            </a:r>
          </a:p>
          <a:p>
            <a:endParaRPr lang="es-MX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B74ACDE-5EDC-484D-B7B2-C32FC82B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4098EAE7-CCFB-4907-A37D-E8914C541A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5869" y="1472364"/>
            <a:ext cx="5336131" cy="4105275"/>
          </a:xfrm>
        </p:spPr>
        <p:txBody>
          <a:bodyPr/>
          <a:lstStyle/>
          <a:p>
            <a:r>
              <a:rPr lang="es-MX" dirty="0"/>
              <a:t>TRADICIONAL</a:t>
            </a:r>
          </a:p>
          <a:p>
            <a:endParaRPr lang="es-MX" dirty="0"/>
          </a:p>
          <a:p>
            <a:r>
              <a:rPr lang="es-MX" dirty="0"/>
              <a:t>Visual</a:t>
            </a:r>
          </a:p>
          <a:p>
            <a:r>
              <a:rPr lang="es-MX" dirty="0"/>
              <a:t>Contacto verbal</a:t>
            </a:r>
          </a:p>
          <a:p>
            <a:r>
              <a:rPr lang="es-MX" dirty="0"/>
              <a:t>Cuestionas y conoces</a:t>
            </a:r>
          </a:p>
          <a:p>
            <a:r>
              <a:rPr lang="es-MX" dirty="0"/>
              <a:t>Lugares que frecuenta</a:t>
            </a:r>
          </a:p>
          <a:p>
            <a:r>
              <a:rPr lang="es-MX" dirty="0"/>
              <a:t>Amigos</a:t>
            </a:r>
          </a:p>
          <a:p>
            <a:r>
              <a:rPr lang="es-MX" dirty="0"/>
              <a:t>Familiares</a:t>
            </a:r>
          </a:p>
          <a:p>
            <a:r>
              <a:rPr lang="es-MX" dirty="0"/>
              <a:t>Viajes </a:t>
            </a:r>
          </a:p>
          <a:p>
            <a:r>
              <a:rPr lang="es-MX" dirty="0"/>
              <a:t>Economía</a:t>
            </a:r>
          </a:p>
          <a:p>
            <a:r>
              <a:rPr lang="es-MX" dirty="0"/>
              <a:t>Geolocalización 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D092991E-D581-4EB5-BBB1-EC9448FC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74" y="424456"/>
            <a:ext cx="6178801" cy="337098"/>
          </a:xfrm>
        </p:spPr>
        <p:txBody>
          <a:bodyPr/>
          <a:lstStyle/>
          <a:p>
            <a:pPr algn="ctr"/>
            <a:r>
              <a:rPr lang="es-MX" dirty="0"/>
              <a:t>¿Cómo filtro?</a:t>
            </a:r>
          </a:p>
        </p:txBody>
      </p:sp>
    </p:spTree>
    <p:extLst>
      <p:ext uri="{BB962C8B-B14F-4D97-AF65-F5344CB8AC3E}">
        <p14:creationId xmlns:p14="http://schemas.microsoft.com/office/powerpoint/2010/main" val="288174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5A811160-A03D-435F-90CB-D6BCF538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194434"/>
            <a:ext cx="5336131" cy="4105275"/>
          </a:xfrm>
        </p:spPr>
        <p:txBody>
          <a:bodyPr/>
          <a:lstStyle/>
          <a:p>
            <a:r>
              <a:rPr lang="es-MX" dirty="0"/>
              <a:t>Al reclutar el Manager…?</a:t>
            </a:r>
          </a:p>
          <a:p>
            <a:endParaRPr lang="es-MX" dirty="0"/>
          </a:p>
          <a:p>
            <a:r>
              <a:rPr lang="es-MX" dirty="0"/>
              <a:t>Identificar tu prospecto</a:t>
            </a:r>
          </a:p>
          <a:p>
            <a:r>
              <a:rPr lang="es-MX" dirty="0"/>
              <a:t>Hacer contacto</a:t>
            </a:r>
          </a:p>
          <a:p>
            <a:r>
              <a:rPr lang="es-MX" dirty="0"/>
              <a:t>Conocerlo</a:t>
            </a:r>
          </a:p>
          <a:p>
            <a:r>
              <a:rPr lang="es-MX" dirty="0"/>
              <a:t>Identificar sus necesidades</a:t>
            </a:r>
          </a:p>
          <a:p>
            <a:r>
              <a:rPr lang="es-MX" dirty="0"/>
              <a:t>Hablar de Oriflame.</a:t>
            </a:r>
          </a:p>
          <a:p>
            <a:r>
              <a:rPr lang="es-MX" dirty="0"/>
              <a:t>Convencerlo (ROO)</a:t>
            </a:r>
          </a:p>
          <a:p>
            <a:r>
              <a:rPr lang="es-MX" dirty="0"/>
              <a:t>Seguimiento (Realización de pedido)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E5CB2B-3771-4289-B8A6-59F0FC0C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97B98E96-1C9D-4257-BE43-B1CB0010F4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5008" y="1194433"/>
            <a:ext cx="5336131" cy="4105275"/>
          </a:xfrm>
        </p:spPr>
        <p:txBody>
          <a:bodyPr/>
          <a:lstStyle/>
          <a:p>
            <a:r>
              <a:rPr lang="es-MX" dirty="0"/>
              <a:t>Al darle Crédito el Manager…?</a:t>
            </a:r>
          </a:p>
          <a:p>
            <a:endParaRPr lang="es-MX" dirty="0"/>
          </a:p>
          <a:p>
            <a:r>
              <a:rPr lang="es-MX" dirty="0"/>
              <a:t>Identificar tu prospecto</a:t>
            </a:r>
          </a:p>
          <a:p>
            <a:r>
              <a:rPr lang="es-MX" dirty="0"/>
              <a:t>Hacer contacto</a:t>
            </a:r>
          </a:p>
          <a:p>
            <a:r>
              <a:rPr lang="es-MX" dirty="0"/>
              <a:t>Conocerlo</a:t>
            </a:r>
          </a:p>
          <a:p>
            <a:r>
              <a:rPr lang="es-MX" dirty="0"/>
              <a:t>Identificar sus necesidades</a:t>
            </a:r>
          </a:p>
          <a:p>
            <a:r>
              <a:rPr lang="es-MX" dirty="0"/>
              <a:t>Hablar de Oriflame.</a:t>
            </a:r>
          </a:p>
          <a:p>
            <a:r>
              <a:rPr lang="es-MX" dirty="0"/>
              <a:t>Convencerlo (ROO)</a:t>
            </a:r>
          </a:p>
          <a:p>
            <a:r>
              <a:rPr lang="es-MX" dirty="0"/>
              <a:t>Pedirle sus documentos.</a:t>
            </a:r>
          </a:p>
          <a:p>
            <a:r>
              <a:rPr lang="es-MX" dirty="0"/>
              <a:t>Seguimiento (Realización de pedido)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5F1B80-0AE3-4CE7-8258-CE166C567D0B}"/>
              </a:ext>
            </a:extLst>
          </p:cNvPr>
          <p:cNvSpPr txBox="1"/>
          <p:nvPr/>
        </p:nvSpPr>
        <p:spPr>
          <a:xfrm>
            <a:off x="1640269" y="397041"/>
            <a:ext cx="9329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¿CÓMO TOMO LA DECISIÓN DE RECLUTARLO Y DE DARLE EL CRÉDITO?</a:t>
            </a:r>
          </a:p>
        </p:txBody>
      </p:sp>
    </p:spTree>
    <p:extLst>
      <p:ext uri="{BB962C8B-B14F-4D97-AF65-F5344CB8AC3E}">
        <p14:creationId xmlns:p14="http://schemas.microsoft.com/office/powerpoint/2010/main" val="28077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0707A33-B374-4BBF-978E-63E7BFE722B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97480" y="1331595"/>
            <a:ext cx="1982804" cy="1664268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7CBC657-0BAC-447F-B565-9A43241537F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697480" y="2855595"/>
            <a:ext cx="1744203" cy="1920942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7537322-EF5E-4714-B798-837580A4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1406EE-4057-44DE-8CAF-5463DB025DF6}"/>
              </a:ext>
            </a:extLst>
          </p:cNvPr>
          <p:cNvSpPr/>
          <p:nvPr/>
        </p:nvSpPr>
        <p:spPr>
          <a:xfrm>
            <a:off x="594360" y="880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Patrocinador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9E1C4E-BCE9-44BE-8AE0-459E938FE463}"/>
              </a:ext>
            </a:extLst>
          </p:cNvPr>
          <p:cNvSpPr/>
          <p:nvPr/>
        </p:nvSpPr>
        <p:spPr>
          <a:xfrm>
            <a:off x="4441683" y="2404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Validación de Documentos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50C0784-B7A7-45D1-A7C2-B11E1DB252F0}"/>
              </a:ext>
            </a:extLst>
          </p:cNvPr>
          <p:cNvSpPr/>
          <p:nvPr/>
        </p:nvSpPr>
        <p:spPr>
          <a:xfrm>
            <a:off x="703217" y="4282674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Score de Crédito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63B71E2-A468-419F-AB7F-3A395CAB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85" y="880110"/>
            <a:ext cx="4028152" cy="5035189"/>
          </a:xfrm>
          <a:prstGeom prst="rect">
            <a:avLst/>
          </a:prstGeom>
        </p:spPr>
      </p:pic>
      <p:sp>
        <p:nvSpPr>
          <p:cNvPr id="19" name="Título 10">
            <a:extLst>
              <a:ext uri="{FF2B5EF4-FFF2-40B4-BE49-F238E27FC236}">
                <a16:creationId xmlns:a16="http://schemas.microsoft.com/office/drawing/2014/main" id="{242F8A31-7D96-40A8-A08C-6E4DBEC0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317270"/>
            <a:ext cx="11090275" cy="337098"/>
          </a:xfrm>
        </p:spPr>
        <p:txBody>
          <a:bodyPr/>
          <a:lstStyle/>
          <a:p>
            <a:r>
              <a:rPr lang="es-MX" dirty="0"/>
              <a:t>                             Toma de decisiones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DE14540-4ED7-46BD-B86C-341B8BD68B0F}"/>
              </a:ext>
            </a:extLst>
          </p:cNvPr>
          <p:cNvSpPr/>
          <p:nvPr/>
        </p:nvSpPr>
        <p:spPr>
          <a:xfrm>
            <a:off x="6544803" y="240780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52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D7CF53D-36EB-4465-B62B-F4A618FB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16</a:t>
            </a:fld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F7FBC18-2D38-4449-BFEC-74401E1FB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116613" cy="40989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6D99EA-961D-4EE3-8B1E-CBCC57D9C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837" y="3738884"/>
            <a:ext cx="2576513" cy="24618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37443B-6E45-4BD9-AD85-ED4789AF1934}"/>
              </a:ext>
            </a:extLst>
          </p:cNvPr>
          <p:cNvSpPr txBox="1"/>
          <p:nvPr/>
        </p:nvSpPr>
        <p:spPr>
          <a:xfrm>
            <a:off x="4030580" y="4846719"/>
            <a:ext cx="466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Llamada de Investigación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DEB267-6E49-4AAF-A655-33C833569B8A}"/>
              </a:ext>
            </a:extLst>
          </p:cNvPr>
          <p:cNvSpPr txBox="1"/>
          <p:nvPr/>
        </p:nvSpPr>
        <p:spPr>
          <a:xfrm>
            <a:off x="7305998" y="1488061"/>
            <a:ext cx="495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Validación de Documentos  </a:t>
            </a:r>
          </a:p>
        </p:txBody>
      </p:sp>
    </p:spTree>
    <p:extLst>
      <p:ext uri="{BB962C8B-B14F-4D97-AF65-F5344CB8AC3E}">
        <p14:creationId xmlns:p14="http://schemas.microsoft.com/office/powerpoint/2010/main" val="2511042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0707A33-B374-4BBF-978E-63E7BFE722B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97480" y="1331595"/>
            <a:ext cx="1982804" cy="1664268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7CBC657-0BAC-447F-B565-9A43241537F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697480" y="2855595"/>
            <a:ext cx="1744203" cy="1920942"/>
          </a:xfrm>
          <a:prstGeom prst="straightConnector1">
            <a:avLst/>
          </a:prstGeom>
          <a:ln>
            <a:solidFill>
              <a:srgbClr val="002F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7537322-EF5E-4714-B798-837580A4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1406EE-4057-44DE-8CAF-5463DB025DF6}"/>
              </a:ext>
            </a:extLst>
          </p:cNvPr>
          <p:cNvSpPr/>
          <p:nvPr/>
        </p:nvSpPr>
        <p:spPr>
          <a:xfrm>
            <a:off x="594360" y="880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Patrocinador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9E1C4E-BCE9-44BE-8AE0-459E938FE463}"/>
              </a:ext>
            </a:extLst>
          </p:cNvPr>
          <p:cNvSpPr/>
          <p:nvPr/>
        </p:nvSpPr>
        <p:spPr>
          <a:xfrm>
            <a:off x="4441683" y="2404110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Validación de Documentos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50C0784-B7A7-45D1-A7C2-B11E1DB252F0}"/>
              </a:ext>
            </a:extLst>
          </p:cNvPr>
          <p:cNvSpPr/>
          <p:nvPr/>
        </p:nvSpPr>
        <p:spPr>
          <a:xfrm>
            <a:off x="703217" y="4282674"/>
            <a:ext cx="2103120" cy="902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Score de Crédito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63B71E2-A468-419F-AB7F-3A395CAB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85" y="880110"/>
            <a:ext cx="4028152" cy="5035189"/>
          </a:xfrm>
          <a:prstGeom prst="rect">
            <a:avLst/>
          </a:prstGeom>
        </p:spPr>
      </p:pic>
      <p:sp>
        <p:nvSpPr>
          <p:cNvPr id="19" name="Título 10">
            <a:extLst>
              <a:ext uri="{FF2B5EF4-FFF2-40B4-BE49-F238E27FC236}">
                <a16:creationId xmlns:a16="http://schemas.microsoft.com/office/drawing/2014/main" id="{242F8A31-7D96-40A8-A08C-6E4DBEC0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317270"/>
            <a:ext cx="11090275" cy="337098"/>
          </a:xfrm>
        </p:spPr>
        <p:txBody>
          <a:bodyPr/>
          <a:lstStyle/>
          <a:p>
            <a:r>
              <a:rPr lang="es-MX" dirty="0"/>
              <a:t>                             Toma de decisiones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DE14540-4ED7-46BD-B86C-341B8BD68B0F}"/>
              </a:ext>
            </a:extLst>
          </p:cNvPr>
          <p:cNvSpPr/>
          <p:nvPr/>
        </p:nvSpPr>
        <p:spPr>
          <a:xfrm>
            <a:off x="24972" y="426231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5090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2C2753E-4033-4202-8ECE-9A88B9F6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18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A7A5AA-6B2D-44B5-A6A8-A21280C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94"/>
          <a:stretch/>
        </p:blipFill>
        <p:spPr>
          <a:xfrm>
            <a:off x="4236276" y="1420743"/>
            <a:ext cx="3152116" cy="4780032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A2B43672-1C34-4EF6-A8AF-281ACA66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Hábito de pago de una red</a:t>
            </a:r>
          </a:p>
        </p:txBody>
      </p:sp>
    </p:spTree>
    <p:extLst>
      <p:ext uri="{BB962C8B-B14F-4D97-AF65-F5344CB8AC3E}">
        <p14:creationId xmlns:p14="http://schemas.microsoft.com/office/powerpoint/2010/main" val="233365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4A477A4-8B70-4857-A111-8C9DD02B2E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69993" y="6456998"/>
            <a:ext cx="271144" cy="175262"/>
          </a:xfrm>
        </p:spPr>
        <p:txBody>
          <a:bodyPr/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B7E8B8-B92F-42DB-B35E-E3749D8A7B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57069" y="1837358"/>
            <a:ext cx="2978150" cy="1987390"/>
          </a:xfrm>
        </p:spPr>
        <p:txBody>
          <a:bodyPr/>
          <a:lstStyle/>
          <a:p>
            <a:r>
              <a:rPr lang="en-US" dirty="0"/>
              <a:t>RECLUTA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215BD5-6002-4D96-96C9-3B344505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" y="906039"/>
            <a:ext cx="8098457" cy="454303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38F5A69-7B79-4D95-8ED2-3166D4AACAA5}"/>
              </a:ext>
            </a:extLst>
          </p:cNvPr>
          <p:cNvSpPr/>
          <p:nvPr/>
        </p:nvSpPr>
        <p:spPr>
          <a:xfrm>
            <a:off x="8657070" y="2625552"/>
            <a:ext cx="2978149" cy="1987390"/>
          </a:xfrm>
          <a:custGeom>
            <a:avLst/>
            <a:gdLst>
              <a:gd name="connsiteX0" fmla="*/ 0 w 2978149"/>
              <a:gd name="connsiteY0" fmla="*/ 0 h 1987390"/>
              <a:gd name="connsiteX1" fmla="*/ 625411 w 2978149"/>
              <a:gd name="connsiteY1" fmla="*/ 0 h 1987390"/>
              <a:gd name="connsiteX2" fmla="*/ 1161478 w 2978149"/>
              <a:gd name="connsiteY2" fmla="*/ 0 h 1987390"/>
              <a:gd name="connsiteX3" fmla="*/ 1727326 w 2978149"/>
              <a:gd name="connsiteY3" fmla="*/ 0 h 1987390"/>
              <a:gd name="connsiteX4" fmla="*/ 2382519 w 2978149"/>
              <a:gd name="connsiteY4" fmla="*/ 0 h 1987390"/>
              <a:gd name="connsiteX5" fmla="*/ 2978149 w 2978149"/>
              <a:gd name="connsiteY5" fmla="*/ 0 h 1987390"/>
              <a:gd name="connsiteX6" fmla="*/ 2978149 w 2978149"/>
              <a:gd name="connsiteY6" fmla="*/ 642589 h 1987390"/>
              <a:gd name="connsiteX7" fmla="*/ 2978149 w 2978149"/>
              <a:gd name="connsiteY7" fmla="*/ 1324927 h 1987390"/>
              <a:gd name="connsiteX8" fmla="*/ 2978149 w 2978149"/>
              <a:gd name="connsiteY8" fmla="*/ 1987390 h 1987390"/>
              <a:gd name="connsiteX9" fmla="*/ 2442082 w 2978149"/>
              <a:gd name="connsiteY9" fmla="*/ 1987390 h 1987390"/>
              <a:gd name="connsiteX10" fmla="*/ 1906015 w 2978149"/>
              <a:gd name="connsiteY10" fmla="*/ 1987390 h 1987390"/>
              <a:gd name="connsiteX11" fmla="*/ 1399730 w 2978149"/>
              <a:gd name="connsiteY11" fmla="*/ 1987390 h 1987390"/>
              <a:gd name="connsiteX12" fmla="*/ 833882 w 2978149"/>
              <a:gd name="connsiteY12" fmla="*/ 1987390 h 1987390"/>
              <a:gd name="connsiteX13" fmla="*/ 0 w 2978149"/>
              <a:gd name="connsiteY13" fmla="*/ 1987390 h 1987390"/>
              <a:gd name="connsiteX14" fmla="*/ 0 w 2978149"/>
              <a:gd name="connsiteY14" fmla="*/ 1324927 h 1987390"/>
              <a:gd name="connsiteX15" fmla="*/ 0 w 2978149"/>
              <a:gd name="connsiteY15" fmla="*/ 622716 h 1987390"/>
              <a:gd name="connsiteX16" fmla="*/ 0 w 2978149"/>
              <a:gd name="connsiteY16" fmla="*/ 0 h 198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8149" h="1987390" fill="none" extrusionOk="0">
                <a:moveTo>
                  <a:pt x="0" y="0"/>
                </a:moveTo>
                <a:cubicBezTo>
                  <a:pt x="305303" y="-5513"/>
                  <a:pt x="401927" y="-22241"/>
                  <a:pt x="625411" y="0"/>
                </a:cubicBezTo>
                <a:cubicBezTo>
                  <a:pt x="848895" y="22241"/>
                  <a:pt x="1036675" y="6605"/>
                  <a:pt x="1161478" y="0"/>
                </a:cubicBezTo>
                <a:cubicBezTo>
                  <a:pt x="1286281" y="-6605"/>
                  <a:pt x="1530373" y="27566"/>
                  <a:pt x="1727326" y="0"/>
                </a:cubicBezTo>
                <a:cubicBezTo>
                  <a:pt x="1924279" y="-27566"/>
                  <a:pt x="2074422" y="-21361"/>
                  <a:pt x="2382519" y="0"/>
                </a:cubicBezTo>
                <a:cubicBezTo>
                  <a:pt x="2690616" y="21361"/>
                  <a:pt x="2729958" y="-15371"/>
                  <a:pt x="2978149" y="0"/>
                </a:cubicBezTo>
                <a:cubicBezTo>
                  <a:pt x="2993905" y="281536"/>
                  <a:pt x="2963284" y="407509"/>
                  <a:pt x="2978149" y="642589"/>
                </a:cubicBezTo>
                <a:cubicBezTo>
                  <a:pt x="2993014" y="877669"/>
                  <a:pt x="2977803" y="1081100"/>
                  <a:pt x="2978149" y="1324927"/>
                </a:cubicBezTo>
                <a:cubicBezTo>
                  <a:pt x="2978495" y="1568754"/>
                  <a:pt x="2973084" y="1761382"/>
                  <a:pt x="2978149" y="1987390"/>
                </a:cubicBezTo>
                <a:cubicBezTo>
                  <a:pt x="2713376" y="2003714"/>
                  <a:pt x="2650292" y="1989968"/>
                  <a:pt x="2442082" y="1987390"/>
                </a:cubicBezTo>
                <a:cubicBezTo>
                  <a:pt x="2233872" y="1984812"/>
                  <a:pt x="2149235" y="1972589"/>
                  <a:pt x="1906015" y="1987390"/>
                </a:cubicBezTo>
                <a:cubicBezTo>
                  <a:pt x="1662795" y="2002191"/>
                  <a:pt x="1645189" y="1988751"/>
                  <a:pt x="1399730" y="1987390"/>
                </a:cubicBezTo>
                <a:cubicBezTo>
                  <a:pt x="1154272" y="1986029"/>
                  <a:pt x="1092063" y="2006501"/>
                  <a:pt x="833882" y="1987390"/>
                </a:cubicBezTo>
                <a:cubicBezTo>
                  <a:pt x="575701" y="1968279"/>
                  <a:pt x="308104" y="2014463"/>
                  <a:pt x="0" y="1987390"/>
                </a:cubicBezTo>
                <a:cubicBezTo>
                  <a:pt x="1743" y="1755189"/>
                  <a:pt x="-15511" y="1602364"/>
                  <a:pt x="0" y="1324927"/>
                </a:cubicBezTo>
                <a:cubicBezTo>
                  <a:pt x="15511" y="1047490"/>
                  <a:pt x="25670" y="841232"/>
                  <a:pt x="0" y="622716"/>
                </a:cubicBezTo>
                <a:cubicBezTo>
                  <a:pt x="-25670" y="404200"/>
                  <a:pt x="-16940" y="284473"/>
                  <a:pt x="0" y="0"/>
                </a:cubicBezTo>
                <a:close/>
              </a:path>
              <a:path w="2978149" h="1987390" stroke="0" extrusionOk="0">
                <a:moveTo>
                  <a:pt x="0" y="0"/>
                </a:moveTo>
                <a:cubicBezTo>
                  <a:pt x="153124" y="-25062"/>
                  <a:pt x="443990" y="-12459"/>
                  <a:pt x="655193" y="0"/>
                </a:cubicBezTo>
                <a:cubicBezTo>
                  <a:pt x="866396" y="12459"/>
                  <a:pt x="945390" y="-22642"/>
                  <a:pt x="1191260" y="0"/>
                </a:cubicBezTo>
                <a:cubicBezTo>
                  <a:pt x="1437130" y="22642"/>
                  <a:pt x="1550604" y="-6024"/>
                  <a:pt x="1757108" y="0"/>
                </a:cubicBezTo>
                <a:cubicBezTo>
                  <a:pt x="1963612" y="6024"/>
                  <a:pt x="2091645" y="19237"/>
                  <a:pt x="2293175" y="0"/>
                </a:cubicBezTo>
                <a:cubicBezTo>
                  <a:pt x="2494705" y="-19237"/>
                  <a:pt x="2797591" y="7169"/>
                  <a:pt x="2978149" y="0"/>
                </a:cubicBezTo>
                <a:cubicBezTo>
                  <a:pt x="2974277" y="275252"/>
                  <a:pt x="2958215" y="404767"/>
                  <a:pt x="2978149" y="602842"/>
                </a:cubicBezTo>
                <a:cubicBezTo>
                  <a:pt x="2998083" y="800917"/>
                  <a:pt x="3003816" y="1090676"/>
                  <a:pt x="2978149" y="1245431"/>
                </a:cubicBezTo>
                <a:cubicBezTo>
                  <a:pt x="2952482" y="1400186"/>
                  <a:pt x="3014110" y="1758233"/>
                  <a:pt x="2978149" y="1987390"/>
                </a:cubicBezTo>
                <a:cubicBezTo>
                  <a:pt x="2722776" y="1989757"/>
                  <a:pt x="2588300" y="1992389"/>
                  <a:pt x="2382519" y="1987390"/>
                </a:cubicBezTo>
                <a:cubicBezTo>
                  <a:pt x="2176738" y="1982392"/>
                  <a:pt x="1954388" y="1972162"/>
                  <a:pt x="1816671" y="1987390"/>
                </a:cubicBezTo>
                <a:cubicBezTo>
                  <a:pt x="1678954" y="2002618"/>
                  <a:pt x="1506594" y="1986239"/>
                  <a:pt x="1310386" y="1987390"/>
                </a:cubicBezTo>
                <a:cubicBezTo>
                  <a:pt x="1114178" y="1988541"/>
                  <a:pt x="867535" y="1984050"/>
                  <a:pt x="714756" y="1987390"/>
                </a:cubicBezTo>
                <a:cubicBezTo>
                  <a:pt x="561977" y="1990731"/>
                  <a:pt x="257969" y="2003150"/>
                  <a:pt x="0" y="1987390"/>
                </a:cubicBezTo>
                <a:cubicBezTo>
                  <a:pt x="-10108" y="1800928"/>
                  <a:pt x="-29879" y="1468170"/>
                  <a:pt x="0" y="1305053"/>
                </a:cubicBezTo>
                <a:cubicBezTo>
                  <a:pt x="29879" y="1141936"/>
                  <a:pt x="16858" y="913896"/>
                  <a:pt x="0" y="662463"/>
                </a:cubicBezTo>
                <a:cubicBezTo>
                  <a:pt x="-16858" y="411030"/>
                  <a:pt x="1320" y="21925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RECLUTA</a:t>
            </a:r>
            <a:endParaRPr lang="en-GB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836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750"/>
          <a:stretch>
            <a:fillRect/>
          </a:stretch>
        </p:blipFill>
        <p:spPr/>
      </p:pic>
      <p:sp>
        <p:nvSpPr>
          <p:cNvPr id="6" name="Título 3"/>
          <p:cNvSpPr txBox="1">
            <a:spLocks/>
          </p:cNvSpPr>
          <p:nvPr/>
        </p:nvSpPr>
        <p:spPr>
          <a:xfrm>
            <a:off x="4320145" y="4635281"/>
            <a:ext cx="4096327" cy="5641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267" dirty="0">
                <a:latin typeface="Arial" charset="0"/>
              </a:rPr>
              <a:t>EN ORIFLAME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209632" y="5072717"/>
            <a:ext cx="10317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267" dirty="0">
                <a:latin typeface="Arial" charset="0"/>
              </a:rPr>
              <a:t>VIVES </a:t>
            </a:r>
            <a:r>
              <a:rPr lang="es-ES_tradnl" sz="6400" dirty="0">
                <a:latin typeface="Arial" charset="0"/>
              </a:rPr>
              <a:t>LA EXPERIENCIA </a:t>
            </a:r>
            <a:r>
              <a:rPr lang="es-ES_tradnl" sz="4267" dirty="0">
                <a:latin typeface="Arial" charset="0"/>
              </a:rPr>
              <a:t>DE</a:t>
            </a:r>
            <a:r>
              <a:rPr lang="mr-IN" sz="4267" dirty="0">
                <a:latin typeface="Arial" charset="0"/>
                <a:cs typeface="Arial" charset="0"/>
              </a:rPr>
              <a:t>…</a:t>
            </a:r>
            <a:r>
              <a:rPr lang="es-ES_tradnl" sz="4267" dirty="0">
                <a:latin typeface="Arial" charset="0"/>
              </a:rPr>
              <a:t> </a:t>
            </a:r>
            <a:endParaRPr lang="es-ES_tradnl" sz="5333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AD1B8-5097-4CCB-A85E-0C4AAFA51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" y="96252"/>
            <a:ext cx="12170441" cy="623235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55E6DE4-6DF9-4BC0-A6A1-231D2599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4C3E5ED-7C76-466F-B310-FD8D4351B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858754"/>
            <a:ext cx="5336131" cy="4875296"/>
          </a:xfrm>
        </p:spPr>
        <p:txBody>
          <a:bodyPr/>
          <a:lstStyle/>
          <a:p>
            <a:r>
              <a:rPr lang="es-MX" sz="2800" dirty="0"/>
              <a:t>¿ Cómo ?</a:t>
            </a:r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r>
              <a:rPr lang="es-MX" sz="2800" dirty="0"/>
              <a:t>¿ Cuándo ? </a:t>
            </a:r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r>
              <a:rPr lang="es-MX" sz="2800" dirty="0"/>
              <a:t>¿ Dónde ?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3233D58D-5B67-4D6F-837B-DA796E949F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37858" y="858753"/>
            <a:ext cx="5336131" cy="52653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Redes sociales.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Forma Tradicional.</a:t>
            </a:r>
          </a:p>
          <a:p>
            <a:endParaRPr lang="es-MX" sz="2400" dirty="0"/>
          </a:p>
          <a:p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Siempre, a toda hora, en todo momento.</a:t>
            </a:r>
          </a:p>
          <a:p>
            <a:endParaRPr lang="es-MX" sz="2400" dirty="0"/>
          </a:p>
          <a:p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Redes sociales.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Familia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Amigos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Calle</a:t>
            </a:r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54054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4A477A4-8B70-4857-A111-8C9DD02B2E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69993" y="6456998"/>
            <a:ext cx="271144" cy="175262"/>
          </a:xfrm>
        </p:spPr>
        <p:txBody>
          <a:bodyPr/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B7E8B8-B92F-42DB-B35E-E3749D8A7B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57069" y="1837358"/>
            <a:ext cx="2978150" cy="1987390"/>
          </a:xfrm>
        </p:spPr>
        <p:txBody>
          <a:bodyPr/>
          <a:lstStyle/>
          <a:p>
            <a:r>
              <a:rPr lang="en-US" dirty="0"/>
              <a:t>CRECE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808EEA-2F05-4A3C-B106-08B589290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1CFB8C-52AB-47CD-A761-093F34E1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629"/>
            <a:ext cx="8133347" cy="61739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B086000-A86A-4E1A-8A11-95E2739A3225}"/>
              </a:ext>
            </a:extLst>
          </p:cNvPr>
          <p:cNvSpPr/>
          <p:nvPr/>
        </p:nvSpPr>
        <p:spPr>
          <a:xfrm>
            <a:off x="8527416" y="2435305"/>
            <a:ext cx="2978149" cy="1987390"/>
          </a:xfrm>
          <a:custGeom>
            <a:avLst/>
            <a:gdLst>
              <a:gd name="connsiteX0" fmla="*/ 0 w 2978149"/>
              <a:gd name="connsiteY0" fmla="*/ 0 h 1987390"/>
              <a:gd name="connsiteX1" fmla="*/ 625411 w 2978149"/>
              <a:gd name="connsiteY1" fmla="*/ 0 h 1987390"/>
              <a:gd name="connsiteX2" fmla="*/ 1161478 w 2978149"/>
              <a:gd name="connsiteY2" fmla="*/ 0 h 1987390"/>
              <a:gd name="connsiteX3" fmla="*/ 1727326 w 2978149"/>
              <a:gd name="connsiteY3" fmla="*/ 0 h 1987390"/>
              <a:gd name="connsiteX4" fmla="*/ 2382519 w 2978149"/>
              <a:gd name="connsiteY4" fmla="*/ 0 h 1987390"/>
              <a:gd name="connsiteX5" fmla="*/ 2978149 w 2978149"/>
              <a:gd name="connsiteY5" fmla="*/ 0 h 1987390"/>
              <a:gd name="connsiteX6" fmla="*/ 2978149 w 2978149"/>
              <a:gd name="connsiteY6" fmla="*/ 642589 h 1987390"/>
              <a:gd name="connsiteX7" fmla="*/ 2978149 w 2978149"/>
              <a:gd name="connsiteY7" fmla="*/ 1324927 h 1987390"/>
              <a:gd name="connsiteX8" fmla="*/ 2978149 w 2978149"/>
              <a:gd name="connsiteY8" fmla="*/ 1987390 h 1987390"/>
              <a:gd name="connsiteX9" fmla="*/ 2442082 w 2978149"/>
              <a:gd name="connsiteY9" fmla="*/ 1987390 h 1987390"/>
              <a:gd name="connsiteX10" fmla="*/ 1906015 w 2978149"/>
              <a:gd name="connsiteY10" fmla="*/ 1987390 h 1987390"/>
              <a:gd name="connsiteX11" fmla="*/ 1399730 w 2978149"/>
              <a:gd name="connsiteY11" fmla="*/ 1987390 h 1987390"/>
              <a:gd name="connsiteX12" fmla="*/ 833882 w 2978149"/>
              <a:gd name="connsiteY12" fmla="*/ 1987390 h 1987390"/>
              <a:gd name="connsiteX13" fmla="*/ 0 w 2978149"/>
              <a:gd name="connsiteY13" fmla="*/ 1987390 h 1987390"/>
              <a:gd name="connsiteX14" fmla="*/ 0 w 2978149"/>
              <a:gd name="connsiteY14" fmla="*/ 1324927 h 1987390"/>
              <a:gd name="connsiteX15" fmla="*/ 0 w 2978149"/>
              <a:gd name="connsiteY15" fmla="*/ 622716 h 1987390"/>
              <a:gd name="connsiteX16" fmla="*/ 0 w 2978149"/>
              <a:gd name="connsiteY16" fmla="*/ 0 h 198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8149" h="1987390" fill="none" extrusionOk="0">
                <a:moveTo>
                  <a:pt x="0" y="0"/>
                </a:moveTo>
                <a:cubicBezTo>
                  <a:pt x="305303" y="-5513"/>
                  <a:pt x="401927" y="-22241"/>
                  <a:pt x="625411" y="0"/>
                </a:cubicBezTo>
                <a:cubicBezTo>
                  <a:pt x="848895" y="22241"/>
                  <a:pt x="1036675" y="6605"/>
                  <a:pt x="1161478" y="0"/>
                </a:cubicBezTo>
                <a:cubicBezTo>
                  <a:pt x="1286281" y="-6605"/>
                  <a:pt x="1530373" y="27566"/>
                  <a:pt x="1727326" y="0"/>
                </a:cubicBezTo>
                <a:cubicBezTo>
                  <a:pt x="1924279" y="-27566"/>
                  <a:pt x="2074422" y="-21361"/>
                  <a:pt x="2382519" y="0"/>
                </a:cubicBezTo>
                <a:cubicBezTo>
                  <a:pt x="2690616" y="21361"/>
                  <a:pt x="2729958" y="-15371"/>
                  <a:pt x="2978149" y="0"/>
                </a:cubicBezTo>
                <a:cubicBezTo>
                  <a:pt x="2993905" y="281536"/>
                  <a:pt x="2963284" y="407509"/>
                  <a:pt x="2978149" y="642589"/>
                </a:cubicBezTo>
                <a:cubicBezTo>
                  <a:pt x="2993014" y="877669"/>
                  <a:pt x="2977803" y="1081100"/>
                  <a:pt x="2978149" y="1324927"/>
                </a:cubicBezTo>
                <a:cubicBezTo>
                  <a:pt x="2978495" y="1568754"/>
                  <a:pt x="2973084" y="1761382"/>
                  <a:pt x="2978149" y="1987390"/>
                </a:cubicBezTo>
                <a:cubicBezTo>
                  <a:pt x="2713376" y="2003714"/>
                  <a:pt x="2650292" y="1989968"/>
                  <a:pt x="2442082" y="1987390"/>
                </a:cubicBezTo>
                <a:cubicBezTo>
                  <a:pt x="2233872" y="1984812"/>
                  <a:pt x="2149235" y="1972589"/>
                  <a:pt x="1906015" y="1987390"/>
                </a:cubicBezTo>
                <a:cubicBezTo>
                  <a:pt x="1662795" y="2002191"/>
                  <a:pt x="1645189" y="1988751"/>
                  <a:pt x="1399730" y="1987390"/>
                </a:cubicBezTo>
                <a:cubicBezTo>
                  <a:pt x="1154272" y="1986029"/>
                  <a:pt x="1092063" y="2006501"/>
                  <a:pt x="833882" y="1987390"/>
                </a:cubicBezTo>
                <a:cubicBezTo>
                  <a:pt x="575701" y="1968279"/>
                  <a:pt x="308104" y="2014463"/>
                  <a:pt x="0" y="1987390"/>
                </a:cubicBezTo>
                <a:cubicBezTo>
                  <a:pt x="1743" y="1755189"/>
                  <a:pt x="-15511" y="1602364"/>
                  <a:pt x="0" y="1324927"/>
                </a:cubicBezTo>
                <a:cubicBezTo>
                  <a:pt x="15511" y="1047490"/>
                  <a:pt x="25670" y="841232"/>
                  <a:pt x="0" y="622716"/>
                </a:cubicBezTo>
                <a:cubicBezTo>
                  <a:pt x="-25670" y="404200"/>
                  <a:pt x="-16940" y="284473"/>
                  <a:pt x="0" y="0"/>
                </a:cubicBezTo>
                <a:close/>
              </a:path>
              <a:path w="2978149" h="1987390" stroke="0" extrusionOk="0">
                <a:moveTo>
                  <a:pt x="0" y="0"/>
                </a:moveTo>
                <a:cubicBezTo>
                  <a:pt x="153124" y="-25062"/>
                  <a:pt x="443990" y="-12459"/>
                  <a:pt x="655193" y="0"/>
                </a:cubicBezTo>
                <a:cubicBezTo>
                  <a:pt x="866396" y="12459"/>
                  <a:pt x="945390" y="-22642"/>
                  <a:pt x="1191260" y="0"/>
                </a:cubicBezTo>
                <a:cubicBezTo>
                  <a:pt x="1437130" y="22642"/>
                  <a:pt x="1550604" y="-6024"/>
                  <a:pt x="1757108" y="0"/>
                </a:cubicBezTo>
                <a:cubicBezTo>
                  <a:pt x="1963612" y="6024"/>
                  <a:pt x="2091645" y="19237"/>
                  <a:pt x="2293175" y="0"/>
                </a:cubicBezTo>
                <a:cubicBezTo>
                  <a:pt x="2494705" y="-19237"/>
                  <a:pt x="2797591" y="7169"/>
                  <a:pt x="2978149" y="0"/>
                </a:cubicBezTo>
                <a:cubicBezTo>
                  <a:pt x="2974277" y="275252"/>
                  <a:pt x="2958215" y="404767"/>
                  <a:pt x="2978149" y="602842"/>
                </a:cubicBezTo>
                <a:cubicBezTo>
                  <a:pt x="2998083" y="800917"/>
                  <a:pt x="3003816" y="1090676"/>
                  <a:pt x="2978149" y="1245431"/>
                </a:cubicBezTo>
                <a:cubicBezTo>
                  <a:pt x="2952482" y="1400186"/>
                  <a:pt x="3014110" y="1758233"/>
                  <a:pt x="2978149" y="1987390"/>
                </a:cubicBezTo>
                <a:cubicBezTo>
                  <a:pt x="2722776" y="1989757"/>
                  <a:pt x="2588300" y="1992389"/>
                  <a:pt x="2382519" y="1987390"/>
                </a:cubicBezTo>
                <a:cubicBezTo>
                  <a:pt x="2176738" y="1982392"/>
                  <a:pt x="1954388" y="1972162"/>
                  <a:pt x="1816671" y="1987390"/>
                </a:cubicBezTo>
                <a:cubicBezTo>
                  <a:pt x="1678954" y="2002618"/>
                  <a:pt x="1506594" y="1986239"/>
                  <a:pt x="1310386" y="1987390"/>
                </a:cubicBezTo>
                <a:cubicBezTo>
                  <a:pt x="1114178" y="1988541"/>
                  <a:pt x="867535" y="1984050"/>
                  <a:pt x="714756" y="1987390"/>
                </a:cubicBezTo>
                <a:cubicBezTo>
                  <a:pt x="561977" y="1990731"/>
                  <a:pt x="257969" y="2003150"/>
                  <a:pt x="0" y="1987390"/>
                </a:cubicBezTo>
                <a:cubicBezTo>
                  <a:pt x="-10108" y="1800928"/>
                  <a:pt x="-29879" y="1468170"/>
                  <a:pt x="0" y="1305053"/>
                </a:cubicBezTo>
                <a:cubicBezTo>
                  <a:pt x="29879" y="1141936"/>
                  <a:pt x="16858" y="913896"/>
                  <a:pt x="0" y="662463"/>
                </a:cubicBezTo>
                <a:cubicBezTo>
                  <a:pt x="-16858" y="411030"/>
                  <a:pt x="1320" y="21925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CRECE</a:t>
            </a:r>
            <a:endParaRPr lang="en-GB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735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5796DA0-4E6C-44A3-B14D-F0FE8174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0CD30A-0274-4706-98CC-0B60D3D8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EJEMPLO DE CRECIMIENTO A 17 CATÁLOGOS A 1 SOLO SOCIO</a:t>
            </a:r>
            <a:endParaRPr lang="es-MX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8480911-61B6-43BC-B7B3-CBA7B27ED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67"/>
          <a:stretch/>
        </p:blipFill>
        <p:spPr>
          <a:xfrm>
            <a:off x="2935706" y="1594094"/>
            <a:ext cx="6138389" cy="3284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F49BFCD-DB31-4F0A-AF77-5E83597B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9" y="5348301"/>
            <a:ext cx="7186881" cy="64051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CBFF8AD-5B61-49C3-9C18-7D8A5FFBC157}"/>
              </a:ext>
            </a:extLst>
          </p:cNvPr>
          <p:cNvSpPr txBox="1"/>
          <p:nvPr/>
        </p:nvSpPr>
        <p:spPr>
          <a:xfrm>
            <a:off x="10299031" y="2767294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9%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ECC4FC7-2609-4005-AB5B-930901EB3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91" y="2484403"/>
            <a:ext cx="2191468" cy="124125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419B9C0-5FBF-4AE1-BC44-DF3F0DBA4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929" y="1594094"/>
            <a:ext cx="5510462" cy="280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6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E818DC1-E01D-4D50-BDD6-A2497F82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C9CB74-371E-4725-83C2-DC26B222AC13}"/>
              </a:ext>
            </a:extLst>
          </p:cNvPr>
          <p:cNvSpPr/>
          <p:nvPr/>
        </p:nvSpPr>
        <p:spPr>
          <a:xfrm>
            <a:off x="2986865" y="2895"/>
            <a:ext cx="505326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solidFill>
                  <a:srgbClr val="2D2929"/>
                </a:solidFill>
              </a:rPr>
              <a:t>Cuida tu Crédito</a:t>
            </a:r>
          </a:p>
        </p:txBody>
      </p:sp>
    </p:spTree>
    <p:extLst>
      <p:ext uri="{BB962C8B-B14F-4D97-AF65-F5344CB8AC3E}">
        <p14:creationId xmlns:p14="http://schemas.microsoft.com/office/powerpoint/2010/main" val="15820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4643EFD-404C-44CE-9604-F287EBC05B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B9E77D6-3AD1-4204-94AE-6F7EE3C46B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 descr="Las Vegas: 7 cosas que serán diferentes después de la pandemia">
            <a:extLst>
              <a:ext uri="{FF2B5EF4-FFF2-40B4-BE49-F238E27FC236}">
                <a16:creationId xmlns:a16="http://schemas.microsoft.com/office/drawing/2014/main" id="{61F0ECA1-14D2-447A-ABB5-535F214B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0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68" y="1"/>
            <a:ext cx="12430898" cy="6462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74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9B1D557-6C5C-423B-BE1F-182BA26C8D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GRACIAS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7D63D6-0882-4681-B1FD-BEAFF10419AB}"/>
              </a:ext>
            </a:extLst>
          </p:cNvPr>
          <p:cNvSpPr txBox="1"/>
          <p:nvPr/>
        </p:nvSpPr>
        <p:spPr>
          <a:xfrm>
            <a:off x="3671854" y="5065295"/>
            <a:ext cx="510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ROBERTO GARIBAY MTZ.</a:t>
            </a:r>
          </a:p>
          <a:p>
            <a:pPr algn="ctr"/>
            <a:r>
              <a:rPr lang="es-MX" sz="1600" dirty="0"/>
              <a:t>CREDIT &amp; COLLECTION MANAGER.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9DD6453-821E-4460-918F-5E4FF2F5833E}"/>
              </a:ext>
            </a:extLst>
          </p:cNvPr>
          <p:cNvSpPr txBox="1"/>
          <p:nvPr/>
        </p:nvSpPr>
        <p:spPr>
          <a:xfrm>
            <a:off x="1506169" y="3156365"/>
            <a:ext cx="5101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ANGÉLICA TORRES LUNA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55268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b="17739"/>
          <a:stretch>
            <a:fillRect/>
          </a:stretch>
        </p:blipFill>
        <p:spPr>
          <a:xfrm>
            <a:off x="125704" y="1191126"/>
            <a:ext cx="11940592" cy="5547922"/>
          </a:xfrm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264695" y="118952"/>
            <a:ext cx="10515600" cy="897641"/>
          </a:xfrm>
        </p:spPr>
        <p:txBody>
          <a:bodyPr/>
          <a:lstStyle/>
          <a:p>
            <a:r>
              <a:rPr lang="es-ES_tradnl" sz="4800" dirty="0"/>
              <a:t>ALCANZAR TUS SUEÑOS</a:t>
            </a:r>
          </a:p>
        </p:txBody>
      </p:sp>
    </p:spTree>
    <p:extLst>
      <p:ext uri="{BB962C8B-B14F-4D97-AF65-F5344CB8AC3E}">
        <p14:creationId xmlns:p14="http://schemas.microsoft.com/office/powerpoint/2010/main" val="19820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b="17739"/>
          <a:stretch>
            <a:fillRect/>
          </a:stretch>
        </p:blipFill>
        <p:spPr>
          <a:xfrm>
            <a:off x="127000" y="1780674"/>
            <a:ext cx="11940592" cy="4958369"/>
          </a:xfr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127000" y="240632"/>
            <a:ext cx="10593137" cy="1395663"/>
          </a:xfrm>
        </p:spPr>
        <p:txBody>
          <a:bodyPr/>
          <a:lstStyle/>
          <a:p>
            <a:r>
              <a:rPr lang="es-ES" sz="4400" dirty="0"/>
              <a:t>SER PARTE DE UNA GRAN COMUNIDAD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19517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17908"/>
          <a:stretch/>
        </p:blipFill>
        <p:spPr>
          <a:xfrm>
            <a:off x="114831" y="121816"/>
            <a:ext cx="7607235" cy="6629400"/>
          </a:xfr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4800" dirty="0"/>
            </a:br>
            <a:r>
              <a:rPr lang="es-ES" sz="4800" dirty="0"/>
              <a:t>EMPRENDER TU </a:t>
            </a:r>
            <a:r>
              <a:rPr lang="es-ES_tradnl" sz="4800" dirty="0"/>
              <a:t>PROPIO NEGOCIO</a:t>
            </a:r>
          </a:p>
        </p:txBody>
      </p:sp>
    </p:spTree>
    <p:extLst>
      <p:ext uri="{BB962C8B-B14F-4D97-AF65-F5344CB8AC3E}">
        <p14:creationId xmlns:p14="http://schemas.microsoft.com/office/powerpoint/2010/main" val="16843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imagen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b="17739"/>
          <a:stretch/>
        </p:blipFill>
        <p:spPr>
          <a:xfrm>
            <a:off x="127000" y="1684420"/>
            <a:ext cx="11940592" cy="5053263"/>
          </a:xfrm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0" y="-331943"/>
            <a:ext cx="12192000" cy="1892057"/>
          </a:xfrm>
        </p:spPr>
        <p:txBody>
          <a:bodyPr/>
          <a:lstStyle/>
          <a:p>
            <a:r>
              <a:rPr lang="es-ES" sz="4800" dirty="0"/>
              <a:t>GUIAR A OTROS POR EL CAMINO DEL ÉXITO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11663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imagen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b="17739"/>
          <a:stretch/>
        </p:blipFill>
        <p:spPr/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CONOCER NUEVOS LUGARES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961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17908"/>
          <a:stretch/>
        </p:blipFill>
        <p:spPr>
          <a:xfrm>
            <a:off x="96256" y="114300"/>
            <a:ext cx="7625810" cy="6629400"/>
          </a:xfr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VERTE </a:t>
            </a:r>
            <a:r>
              <a:rPr lang="es-ES" dirty="0"/>
              <a:t>Y SENTIRTE BIEN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14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1AB9BBE-F7D4-453B-9EFD-9B14FE4EBB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90B0234A-4892-4180-9F0A-5EF7A003CA0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F66E1AC-60D8-4636-8FBF-617A0C4E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8302" y="1527498"/>
            <a:ext cx="4037043" cy="1987390"/>
          </a:xfrm>
        </p:spPr>
        <p:txBody>
          <a:bodyPr/>
          <a:lstStyle/>
          <a:p>
            <a:r>
              <a:rPr lang="es-MX" sz="3600"/>
              <a:t>HERRAMIENTAS</a:t>
            </a:r>
            <a:endParaRPr lang="es-MX" sz="3600" dirty="0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CF5BA249-030D-4598-95C9-CAA465440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4B6AB3-E4FF-4C6A-A6B0-69D99CFB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774"/>
            <a:ext cx="8108301" cy="49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98336"/>
      </p:ext>
    </p:extLst>
  </p:cSld>
  <p:clrMapOvr>
    <a:masterClrMapping/>
  </p:clrMapOvr>
</p:sld>
</file>

<file path=ppt/theme/theme1.xml><?xml version="1.0" encoding="utf-8"?>
<a:theme xmlns:a="http://schemas.openxmlformats.org/drawingml/2006/main" name="Oriflame">
  <a:themeElements>
    <a:clrScheme name="Oriflame - Pink">
      <a:dk1>
        <a:srgbClr val="646569"/>
      </a:dk1>
      <a:lt1>
        <a:sysClr val="window" lastClr="FFFFFF"/>
      </a:lt1>
      <a:dk2>
        <a:srgbClr val="DFC2C3"/>
      </a:dk2>
      <a:lt2>
        <a:srgbClr val="DCFFBD"/>
      </a:lt2>
      <a:accent1>
        <a:srgbClr val="BAC5B9"/>
      </a:accent1>
      <a:accent2>
        <a:srgbClr val="DFC2C3"/>
      </a:accent2>
      <a:accent3>
        <a:srgbClr val="B3B0C4"/>
      </a:accent3>
      <a:accent4>
        <a:srgbClr val="D7C4B7"/>
      </a:accent4>
      <a:accent5>
        <a:srgbClr val="B9DCD2"/>
      </a:accent5>
      <a:accent6>
        <a:srgbClr val="A6BFE7"/>
      </a:accent6>
      <a:hlink>
        <a:srgbClr val="646569"/>
      </a:hlink>
      <a:folHlink>
        <a:srgbClr val="64656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5A917B2-7E9B-CE44-A85B-100D5B8AB5BC}" vid="{242B4010-6027-B54C-A2E6-A800CC5E39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1257</Words>
  <Application>Microsoft Office PowerPoint</Application>
  <PresentationFormat>Panorámica</PresentationFormat>
  <Paragraphs>197</Paragraphs>
  <Slides>26</Slides>
  <Notes>23</Notes>
  <HiddenSlides>1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9" baseType="lpstr">
      <vt:lpstr>Arial</vt:lpstr>
      <vt:lpstr>Calibri</vt:lpstr>
      <vt:lpstr>Oriflame</vt:lpstr>
      <vt:lpstr>Filtra Recluta    Crece</vt:lpstr>
      <vt:lpstr>Presentación de PowerPoint</vt:lpstr>
      <vt:lpstr>ALCANZAR TUS SUEÑOS</vt:lpstr>
      <vt:lpstr>SER PARTE DE UNA GRAN COMUNIDAD</vt:lpstr>
      <vt:lpstr> EMPRENDER TU PROPIO NEGOCIO</vt:lpstr>
      <vt:lpstr>GUIAR A OTROS POR EL CAMINO DEL ÉXITO</vt:lpstr>
      <vt:lpstr>CONOCER NUEVOS LUGARES</vt:lpstr>
      <vt:lpstr>VERTE Y SENTIRTE BIEN</vt:lpstr>
      <vt:lpstr>Presentación de PowerPoint</vt:lpstr>
      <vt:lpstr>CRÉDITO</vt:lpstr>
      <vt:lpstr>                             Toma de decisiones </vt:lpstr>
      <vt:lpstr>Presentación de PowerPoint</vt:lpstr>
      <vt:lpstr>¿Cómo filtro?</vt:lpstr>
      <vt:lpstr>Presentación de PowerPoint</vt:lpstr>
      <vt:lpstr>                             Toma de decisiones </vt:lpstr>
      <vt:lpstr>Presentación de PowerPoint</vt:lpstr>
      <vt:lpstr>                             Toma de decisiones </vt:lpstr>
      <vt:lpstr>Hábito de pago de una red</vt:lpstr>
      <vt:lpstr>Presentación de PowerPoint</vt:lpstr>
      <vt:lpstr>Presentación de PowerPoint</vt:lpstr>
      <vt:lpstr>Presentación de PowerPoint</vt:lpstr>
      <vt:lpstr>EJEMPLO DE CRECIMIENTO A 17 CATÁLOGOS A 1 SOLO SOCIO</vt:lpstr>
      <vt:lpstr>Presentación de PowerPoint</vt:lpstr>
      <vt:lpstr>Presentación de PowerPoint</vt:lpstr>
      <vt:lpstr>Presentación de PowerPoint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Filra, Recluta y Crece</dc:title>
  <dc:creator>Garibay, Roberto</dc:creator>
  <cp:lastModifiedBy>Garibay, Roberto</cp:lastModifiedBy>
  <cp:revision>36</cp:revision>
  <dcterms:created xsi:type="dcterms:W3CDTF">2020-08-05T13:31:56Z</dcterms:created>
  <dcterms:modified xsi:type="dcterms:W3CDTF">2020-08-12T19:29:08Z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iteId">
    <vt:lpwstr>e46bc88e-1a4b-44ff-a158-1b9f7eb4561e</vt:lpwstr>
  </property>
  <property fmtid="{D5CDD505-2E9C-101B-9397-08002B2CF9AE}" pid="4" name="MSIP_Label_b029aa55-c717-49c7-96ad-42e953bc7712_Owner">
    <vt:lpwstr>Rgaribay@oriflame.com</vt:lpwstr>
  </property>
  <property fmtid="{D5CDD505-2E9C-101B-9397-08002B2CF9AE}" pid="5" name="MSIP_Label_b029aa55-c717-49c7-96ad-42e953bc7712_SetDate">
    <vt:lpwstr>2020-08-05T20:58:46.2520104Z</vt:lpwstr>
  </property>
  <property fmtid="{D5CDD505-2E9C-101B-9397-08002B2CF9AE}" pid="6" name="MSIP_Label_b029aa55-c717-49c7-96ad-42e953bc7712_Name">
    <vt:lpwstr>Internal</vt:lpwstr>
  </property>
  <property fmtid="{D5CDD505-2E9C-101B-9397-08002B2CF9AE}" pid="7" name="MSIP_Label_b029aa55-c717-49c7-96ad-42e953bc7712_Application">
    <vt:lpwstr>Microsoft Azure Information Protection</vt:lpwstr>
  </property>
  <property fmtid="{D5CDD505-2E9C-101B-9397-08002B2CF9AE}" pid="8" name="MSIP_Label_b029aa55-c717-49c7-96ad-42e953bc7712_ActionId">
    <vt:lpwstr>b5d4b488-7020-4544-90d4-08fa9e6d0f5f</vt:lpwstr>
  </property>
  <property fmtid="{D5CDD505-2E9C-101B-9397-08002B2CF9AE}" pid="9" name="MSIP_Label_b029aa55-c717-49c7-96ad-42e953bc7712_Extended_MSFT_Method">
    <vt:lpwstr>Automatic</vt:lpwstr>
  </property>
  <property fmtid="{D5CDD505-2E9C-101B-9397-08002B2CF9AE}" pid="10" name="Sensitivity">
    <vt:lpwstr>Internal</vt:lpwstr>
  </property>
</Properties>
</file>