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</p:sldMasterIdLst>
  <p:notesMasterIdLst>
    <p:notesMasterId r:id="rId52"/>
  </p:notesMasterIdLst>
  <p:handoutMasterIdLst>
    <p:handoutMasterId r:id="rId53"/>
  </p:handoutMasterIdLst>
  <p:sldIdLst>
    <p:sldId id="340" r:id="rId5"/>
    <p:sldId id="336" r:id="rId6"/>
    <p:sldId id="337" r:id="rId7"/>
    <p:sldId id="338" r:id="rId8"/>
    <p:sldId id="339" r:id="rId9"/>
    <p:sldId id="341" r:id="rId10"/>
    <p:sldId id="343" r:id="rId11"/>
    <p:sldId id="342" r:id="rId12"/>
    <p:sldId id="344" r:id="rId13"/>
    <p:sldId id="346" r:id="rId14"/>
    <p:sldId id="345" r:id="rId15"/>
    <p:sldId id="347" r:id="rId16"/>
    <p:sldId id="348" r:id="rId17"/>
    <p:sldId id="350" r:id="rId18"/>
    <p:sldId id="351" r:id="rId19"/>
    <p:sldId id="349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07" r:id="rId33"/>
    <p:sldId id="308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4" r:id="rId44"/>
    <p:sldId id="373" r:id="rId45"/>
    <p:sldId id="375" r:id="rId46"/>
    <p:sldId id="376" r:id="rId47"/>
    <p:sldId id="377" r:id="rId48"/>
    <p:sldId id="378" r:id="rId49"/>
    <p:sldId id="379" r:id="rId50"/>
    <p:sldId id="256" r:id="rId51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B68"/>
    <a:srgbClr val="2D0D47"/>
    <a:srgbClr val="000000"/>
    <a:srgbClr val="22033B"/>
    <a:srgbClr val="0A4C07"/>
    <a:srgbClr val="4E2C68"/>
    <a:srgbClr val="646569"/>
    <a:srgbClr val="0A4C10"/>
    <a:srgbClr val="DFC2C3"/>
    <a:srgbClr val="00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C02B90-5C93-4F6B-9294-E1439462EA70}" v="11" dt="2020-05-27T00:25:38.170"/>
    <p1510:client id="{60B4B420-EEBC-4241-8F0A-21CDAB7B086F}" v="10" dt="2020-05-26T19:14:31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13"/>
  </p:normalViewPr>
  <p:slideViewPr>
    <p:cSldViewPr snapToGrid="0">
      <p:cViewPr varScale="1">
        <p:scale>
          <a:sx n="58" d="100"/>
          <a:sy n="58" d="100"/>
        </p:scale>
        <p:origin x="8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MX" noProof="0"/>
            </a:pPr>
            <a:r>
              <a:rPr lang="es-MX" noProof="0" dirty="0"/>
              <a:t>Evolución del</a:t>
            </a:r>
            <a:r>
              <a:rPr lang="es-MX" baseline="0" noProof="0" dirty="0"/>
              <a:t> Empresario vs Esfuerzo</a:t>
            </a:r>
            <a:endParaRPr lang="es-MX" noProof="0" dirty="0"/>
          </a:p>
        </c:rich>
      </c:tx>
      <c:layout>
        <c:manualLayout>
          <c:xMode val="edge"/>
          <c:yMode val="edge"/>
          <c:x val="0.18133190862009399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Resultado</c:v>
                </c:pt>
              </c:strCache>
            </c:strRef>
          </c:tx>
          <c:marker>
            <c:symbol val="none"/>
          </c:marker>
          <c:cat>
            <c:numRef>
              <c:f>Hoja1!$A$2:$A$13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Hoja1!$B$2:$B$13</c:f>
              <c:numCache>
                <c:formatCode>General</c:formatCode>
                <c:ptCount val="12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6.5</c:v>
                </c:pt>
                <c:pt idx="5">
                  <c:v>6.7</c:v>
                </c:pt>
                <c:pt idx="6">
                  <c:v>6.8</c:v>
                </c:pt>
                <c:pt idx="7">
                  <c:v>6.8199999999999976</c:v>
                </c:pt>
                <c:pt idx="8">
                  <c:v>7.1</c:v>
                </c:pt>
                <c:pt idx="9">
                  <c:v>7.8</c:v>
                </c:pt>
                <c:pt idx="10">
                  <c:v>9</c:v>
                </c:pt>
                <c:pt idx="11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20-B74B-A0B7-DE61EB17F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72812328"/>
        <c:axId val="-2072809320"/>
      </c:lineChart>
      <c:catAx>
        <c:axId val="-2072812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2809320"/>
        <c:crosses val="autoZero"/>
        <c:auto val="1"/>
        <c:lblAlgn val="ctr"/>
        <c:lblOffset val="100"/>
        <c:noMultiLvlLbl val="0"/>
      </c:catAx>
      <c:valAx>
        <c:axId val="-2072809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72812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0894D-53F3-4060-AF7D-8EA07C655384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EB6D4-2874-4344-BACD-5B40B2FE3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2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7F70-21DE-4C83-92F5-435E90FDCD29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A6133-5E02-4CB3-8CD2-79D67A7D8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7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AND SEE YOU AT THE TOP!</a:t>
            </a:r>
            <a:endParaRPr lang="en-S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E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S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D22A3-CA60-B743-A77A-46A1BC5628DA}" type="slidenum">
              <a:t>47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7185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vers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A6EDE-57C5-B543-BD60-E85C5E406B05}"/>
              </a:ext>
            </a:extLst>
          </p:cNvPr>
          <p:cNvSpPr/>
          <p:nvPr userDrawn="1"/>
        </p:nvSpPr>
        <p:spPr>
          <a:xfrm>
            <a:off x="8122285" y="0"/>
            <a:ext cx="4079875" cy="5734050"/>
          </a:xfrm>
          <a:prstGeom prst="rect">
            <a:avLst/>
          </a:prstGeom>
          <a:gradFill>
            <a:gsLst>
              <a:gs pos="0">
                <a:srgbClr val="512D6D"/>
              </a:gs>
              <a:gs pos="96000">
                <a:srgbClr val="22003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694" y="5985530"/>
            <a:ext cx="2022613" cy="380437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512640" y="459342"/>
            <a:ext cx="3262430" cy="22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noProof="0"/>
              <a:t>XX MONTH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488A8-CBB0-5842-8D03-766A96403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" y="256478"/>
            <a:ext cx="8129460" cy="660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12639" y="1312036"/>
            <a:ext cx="3278952" cy="16154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spc="-15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21348" y="3002513"/>
            <a:ext cx="3278952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kern="2000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363564-5196-A144-918C-5CA04E9967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28133">
            <a:off x="-56533" y="2735135"/>
            <a:ext cx="12366749" cy="4466824"/>
          </a:xfrm>
          <a:custGeom>
            <a:avLst/>
            <a:gdLst>
              <a:gd name="connsiteX0" fmla="*/ 7831414 w 12366749"/>
              <a:gd name="connsiteY0" fmla="*/ 0 h 4466824"/>
              <a:gd name="connsiteX1" fmla="*/ 8615009 w 12366749"/>
              <a:gd name="connsiteY1" fmla="*/ 340672 h 4466824"/>
              <a:gd name="connsiteX2" fmla="*/ 8713281 w 12366749"/>
              <a:gd name="connsiteY2" fmla="*/ 465059 h 4466824"/>
              <a:gd name="connsiteX3" fmla="*/ 9009255 w 12366749"/>
              <a:gd name="connsiteY3" fmla="*/ 486299 h 4466824"/>
              <a:gd name="connsiteX4" fmla="*/ 9124902 w 12366749"/>
              <a:gd name="connsiteY4" fmla="*/ 625896 h 4466824"/>
              <a:gd name="connsiteX5" fmla="*/ 9233511 w 12366749"/>
              <a:gd name="connsiteY5" fmla="*/ 659589 h 4466824"/>
              <a:gd name="connsiteX6" fmla="*/ 9385609 w 12366749"/>
              <a:gd name="connsiteY6" fmla="*/ 485834 h 4466824"/>
              <a:gd name="connsiteX7" fmla="*/ 9624534 w 12366749"/>
              <a:gd name="connsiteY7" fmla="*/ 633602 h 4466824"/>
              <a:gd name="connsiteX8" fmla="*/ 10488044 w 12366749"/>
              <a:gd name="connsiteY8" fmla="*/ 576214 h 4466824"/>
              <a:gd name="connsiteX9" fmla="*/ 12155023 w 12366749"/>
              <a:gd name="connsiteY9" fmla="*/ 471842 h 4466824"/>
              <a:gd name="connsiteX10" fmla="*/ 12366749 w 12366749"/>
              <a:gd name="connsiteY10" fmla="*/ 3657668 h 4466824"/>
              <a:gd name="connsiteX11" fmla="*/ 191447 w 12366749"/>
              <a:gd name="connsiteY11" fmla="*/ 4466824 h 4466824"/>
              <a:gd name="connsiteX12" fmla="*/ 0 w 12366749"/>
              <a:gd name="connsiteY12" fmla="*/ 1586132 h 446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66749" h="4466824">
                <a:moveTo>
                  <a:pt x="7831414" y="0"/>
                </a:moveTo>
                <a:lnTo>
                  <a:pt x="8615009" y="340672"/>
                </a:lnTo>
                <a:lnTo>
                  <a:pt x="8713281" y="465059"/>
                </a:lnTo>
                <a:lnTo>
                  <a:pt x="9009255" y="486299"/>
                </a:lnTo>
                <a:lnTo>
                  <a:pt x="9124902" y="625896"/>
                </a:lnTo>
                <a:lnTo>
                  <a:pt x="9233511" y="659589"/>
                </a:lnTo>
                <a:lnTo>
                  <a:pt x="9385609" y="485834"/>
                </a:lnTo>
                <a:lnTo>
                  <a:pt x="9624534" y="633602"/>
                </a:lnTo>
                <a:lnTo>
                  <a:pt x="10488044" y="576214"/>
                </a:lnTo>
                <a:lnTo>
                  <a:pt x="12155023" y="471842"/>
                </a:lnTo>
                <a:lnTo>
                  <a:pt x="12366749" y="3657668"/>
                </a:lnTo>
                <a:lnTo>
                  <a:pt x="191447" y="4466824"/>
                </a:lnTo>
                <a:lnTo>
                  <a:pt x="0" y="15861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720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7CE6-02FB-244E-A7E6-C432451E9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37B9D-FC68-CA43-A8C1-AA0E72DD8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3695-E118-C544-9590-00440731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30CF3-8183-C04B-B770-F4B352EBAEF8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207E-0F29-E04D-B82B-1B4FBE84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80678-7E8E-4C42-8875-F44855D1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C823-3795-BB43-B4BA-2E08B6805C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26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0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56F441-88D9-534C-9EC7-9089959C7E66}"/>
              </a:ext>
            </a:extLst>
          </p:cNvPr>
          <p:cNvSpPr/>
          <p:nvPr userDrawn="1"/>
        </p:nvSpPr>
        <p:spPr>
          <a:xfrm>
            <a:off x="0" y="115888"/>
            <a:ext cx="12192000" cy="6192837"/>
          </a:xfrm>
          <a:prstGeom prst="rect">
            <a:avLst/>
          </a:prstGeom>
          <a:gradFill>
            <a:gsLst>
              <a:gs pos="0">
                <a:srgbClr val="512D6D"/>
              </a:gs>
              <a:gs pos="96000">
                <a:srgbClr val="22003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9E31D4E4-3637-E34D-BD3F-66A2B54DD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Agenda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38A8A32-771B-B24F-B91F-D51EE9DD1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9993" y="6456998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FB9D93-DCF1-C346-93A6-E9A72844F61F}"/>
              </a:ext>
            </a:extLst>
          </p:cNvPr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BE63A4-24E8-114F-818E-75A6F8D2E992}"/>
              </a:ext>
            </a:extLst>
          </p:cNvPr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1FE4F77-5E17-2847-B287-539C5F0E72B2}"/>
              </a:ext>
            </a:extLst>
          </p:cNvPr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 2020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BDA163-588A-0245-ADAB-59D82A1E1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28337A5-272F-A145-B791-F1F3BCDF77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215790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339578-5DAD-9448-AA8A-C0ED11DEFB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28774"/>
            <a:ext cx="5336131" cy="41052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b="1"/>
            </a:lvl1pPr>
            <a:lvl2pPr marL="501650" indent="-23653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3E3C0F4-9AD9-604C-9131-320A8224CB1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5007" y="1628774"/>
            <a:ext cx="5336131" cy="4105275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b="1"/>
            </a:lvl1pPr>
            <a:lvl2pPr marL="501650" indent="-236538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GB" noProof="0"/>
              <a:t>Part 2</a:t>
            </a:r>
          </a:p>
          <a:p>
            <a:pPr lvl="1"/>
            <a:r>
              <a:rPr lang="en-GB" noProof="0"/>
              <a:t>Activity 1		12-13</a:t>
            </a:r>
          </a:p>
          <a:p>
            <a:pPr lvl="1"/>
            <a:r>
              <a:rPr lang="en-GB" noProof="0"/>
              <a:t>Activity 2		13-14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2</a:t>
            </a:r>
          </a:p>
          <a:p>
            <a:pPr lvl="1"/>
            <a:r>
              <a:rPr lang="en-GB" noProof="0"/>
              <a:t>Activity 1		12-13</a:t>
            </a:r>
          </a:p>
          <a:p>
            <a:pPr lvl="1"/>
            <a:r>
              <a:rPr lang="en-GB" noProof="0"/>
              <a:t>Activity 2		13-14</a:t>
            </a:r>
          </a:p>
          <a:p>
            <a:pPr lvl="1"/>
            <a:endParaRPr lang="en-GB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4E9CEE-320F-4848-BFC9-2C1C84002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21028">
            <a:off x="-152578" y="2416187"/>
            <a:ext cx="12733179" cy="4707834"/>
          </a:xfrm>
          <a:custGeom>
            <a:avLst/>
            <a:gdLst>
              <a:gd name="connsiteX0" fmla="*/ 12733179 w 12733179"/>
              <a:gd name="connsiteY0" fmla="*/ 0 h 4707834"/>
              <a:gd name="connsiteX1" fmla="*/ 12072972 w 12733179"/>
              <a:gd name="connsiteY1" fmla="*/ 4707834 h 4707834"/>
              <a:gd name="connsiteX2" fmla="*/ 0 w 12733179"/>
              <a:gd name="connsiteY2" fmla="*/ 3014770 h 4707834"/>
              <a:gd name="connsiteX3" fmla="*/ 422779 w 12733179"/>
              <a:gd name="connsiteY3" fmla="*/ 0 h 470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33179" h="4707834">
                <a:moveTo>
                  <a:pt x="12733179" y="0"/>
                </a:moveTo>
                <a:lnTo>
                  <a:pt x="12072972" y="4707834"/>
                </a:lnTo>
                <a:lnTo>
                  <a:pt x="0" y="3014770"/>
                </a:lnTo>
                <a:lnTo>
                  <a:pt x="422779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988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–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slide03">
            <a:hlinkClick r:id="" action="ppaction://media"/>
            <a:extLst>
              <a:ext uri="{FF2B5EF4-FFF2-40B4-BE49-F238E27FC236}">
                <a16:creationId xmlns:a16="http://schemas.microsoft.com/office/drawing/2014/main" id="{9A9F7F8B-64B6-2643-86BC-1D0803285FD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1"/>
          <a:stretch/>
        </p:blipFill>
        <p:spPr>
          <a:xfrm>
            <a:off x="0" y="98473"/>
            <a:ext cx="12192000" cy="62251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791520"/>
            <a:ext cx="11090275" cy="16154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2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523660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</a:t>
            </a:r>
          </a:p>
        </p:txBody>
      </p:sp>
      <p:pic>
        <p:nvPicPr>
          <p:cNvPr id="11" name="Picture 10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 2020</a:t>
            </a:r>
          </a:p>
          <a:p>
            <a:endParaRPr lang="en-US" sz="1600" cap="all" spc="8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81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DE965A-EB9D-644A-B215-B7090513506E}"/>
              </a:ext>
            </a:extLst>
          </p:cNvPr>
          <p:cNvSpPr/>
          <p:nvPr userDrawn="1"/>
        </p:nvSpPr>
        <p:spPr>
          <a:xfrm>
            <a:off x="892" y="115888"/>
            <a:ext cx="12191108" cy="6207397"/>
          </a:xfrm>
          <a:prstGeom prst="rect">
            <a:avLst/>
          </a:prstGeom>
          <a:gradFill>
            <a:gsLst>
              <a:gs pos="0">
                <a:srgbClr val="512D6D"/>
              </a:gs>
              <a:gs pos="96000">
                <a:srgbClr val="22003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791520"/>
            <a:ext cx="11090275" cy="16154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2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68" y="3523660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 2020</a:t>
            </a:r>
          </a:p>
          <a:p>
            <a:endParaRPr lang="en-US" sz="1600" cap="all" spc="8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57191C-9835-564F-8F91-92D34CDE4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86"/>
          <a:stretch/>
        </p:blipFill>
        <p:spPr>
          <a:xfrm>
            <a:off x="0" y="1904642"/>
            <a:ext cx="12192000" cy="4418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27F34-033D-A74B-A453-BD3895E2B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1328"/>
            <a:ext cx="12192000" cy="178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B99866-3C07-8C45-9848-FE7168D03984}"/>
              </a:ext>
            </a:extLst>
          </p:cNvPr>
          <p:cNvSpPr/>
          <p:nvPr userDrawn="1"/>
        </p:nvSpPr>
        <p:spPr>
          <a:xfrm>
            <a:off x="0" y="115888"/>
            <a:ext cx="12191108" cy="6192837"/>
          </a:xfrm>
          <a:prstGeom prst="rect">
            <a:avLst/>
          </a:prstGeom>
          <a:gradFill>
            <a:gsLst>
              <a:gs pos="0">
                <a:srgbClr val="512D6D"/>
              </a:gs>
              <a:gs pos="96000">
                <a:srgbClr val="22003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 2020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70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7216621" cy="4784816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Remember that this </a:t>
            </a:r>
            <a:br>
              <a:rPr lang="en-US"/>
            </a:br>
            <a:r>
              <a:rPr lang="en-US"/>
              <a:t>text should maximum be on three rows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F082CB-D8D4-4745-884D-058A5FBC3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400032">
            <a:off x="4079239" y="958575"/>
            <a:ext cx="10202531" cy="6258922"/>
          </a:xfrm>
          <a:custGeom>
            <a:avLst/>
            <a:gdLst>
              <a:gd name="connsiteX0" fmla="*/ 7721108 w 10202531"/>
              <a:gd name="connsiteY0" fmla="*/ 0 h 6258922"/>
              <a:gd name="connsiteX1" fmla="*/ 10202531 w 10202531"/>
              <a:gd name="connsiteY1" fmla="*/ 3333064 h 6258922"/>
              <a:gd name="connsiteX2" fmla="*/ 6272498 w 10202531"/>
              <a:gd name="connsiteY2" fmla="*/ 6258922 h 6258922"/>
              <a:gd name="connsiteX3" fmla="*/ 4659686 w 10202531"/>
              <a:gd name="connsiteY3" fmla="*/ 6258922 h 6258922"/>
              <a:gd name="connsiteX4" fmla="*/ 0 w 10202531"/>
              <a:gd name="connsiteY4" fmla="*/ 0 h 62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2531" h="6258922">
                <a:moveTo>
                  <a:pt x="7721108" y="0"/>
                </a:moveTo>
                <a:lnTo>
                  <a:pt x="10202531" y="3333064"/>
                </a:lnTo>
                <a:lnTo>
                  <a:pt x="6272498" y="6258922"/>
                </a:lnTo>
                <a:lnTo>
                  <a:pt x="4659686" y="625892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861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ws –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949234"/>
            <a:ext cx="7216621" cy="4784816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Remember that this </a:t>
            </a:r>
            <a:br>
              <a:rPr lang="en-US"/>
            </a:br>
            <a:r>
              <a:rPr lang="en-US"/>
              <a:t>text should maximum be on three rows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7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628775"/>
            <a:ext cx="11090275" cy="4105275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FDF950A-6DDD-D245-B95B-DBE0CC3D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6F822D-A834-624C-B5F2-C1F1E9AAC2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076357"/>
            <a:ext cx="11090274" cy="215790"/>
          </a:xfrm>
          <a:prstGeom prst="rect">
            <a:avLst/>
          </a:prstGeom>
        </p:spPr>
        <p:txBody>
          <a:bodyPr lIns="0" anchor="ctr"/>
          <a:lstStyle>
            <a:lvl1pPr marL="0" indent="0">
              <a:buNone/>
              <a:defRPr sz="2000"/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9721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 your pa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DA258-59B6-F04A-83DB-EB46B6FF8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7950" y="276715"/>
            <a:ext cx="8156100" cy="570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4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gradFill>
            <a:gsLst>
              <a:gs pos="0">
                <a:srgbClr val="512D6D"/>
              </a:gs>
              <a:gs pos="96000">
                <a:srgbClr val="22003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69993" y="6456998"/>
            <a:ext cx="271144" cy="175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3F2B5CF4-79E2-4BCE-8F81-53ED60D489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1369993" y="6635115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369993" y="6442437"/>
            <a:ext cx="271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 flipH="1">
            <a:off x="550863" y="6595778"/>
            <a:ext cx="1652387" cy="107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400" cap="all" spc="80">
                <a:solidFill>
                  <a:schemeClr val="tx1"/>
                </a:solidFill>
              </a:rPr>
              <a:t>©</a:t>
            </a:r>
            <a:r>
              <a:rPr lang="en-US" sz="400" cap="all" spc="0" baseline="0">
                <a:solidFill>
                  <a:schemeClr val="tx1"/>
                </a:solidFill>
              </a:rPr>
              <a:t> </a:t>
            </a:r>
            <a:r>
              <a:rPr lang="en-US" sz="400" cap="all" spc="80">
                <a:solidFill>
                  <a:schemeClr val="tx1"/>
                </a:solidFill>
              </a:rPr>
              <a:t>Oriflame Cosmetics</a:t>
            </a:r>
            <a:r>
              <a:rPr lang="en-US" sz="400" cap="all" spc="80" baseline="0">
                <a:solidFill>
                  <a:schemeClr val="tx1"/>
                </a:solidFill>
              </a:rPr>
              <a:t> AG, 2020</a:t>
            </a:r>
            <a:endParaRPr lang="en-US" sz="1600" cap="all" spc="8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1" y="6438375"/>
            <a:ext cx="1143000" cy="2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3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1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1071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361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5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9F4972-CBBB-044C-87EC-7EE352CCE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6102C753-84C5-B54A-A7DA-BA167E04C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1947"/>
            <a:ext cx="9703659" cy="426854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BC44950-291A-2943-AC41-6A3C13DF8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C2DC320-2000-8747-8829-C4F3761147B3}"/>
              </a:ext>
            </a:extLst>
          </p:cNvPr>
          <p:cNvGrpSpPr/>
          <p:nvPr/>
        </p:nvGrpSpPr>
        <p:grpSpPr>
          <a:xfrm>
            <a:off x="1224041" y="1685070"/>
            <a:ext cx="4648790" cy="4153702"/>
            <a:chOff x="1224041" y="1685070"/>
            <a:chExt cx="4648790" cy="415370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06967B9-52D8-8B40-87A2-24FF14475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041" y="1685070"/>
              <a:ext cx="4648790" cy="4153702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ADB8A6D-0C4A-6940-88E4-2F91487ED914}"/>
                </a:ext>
              </a:extLst>
            </p:cNvPr>
            <p:cNvSpPr/>
            <p:nvPr/>
          </p:nvSpPr>
          <p:spPr>
            <a:xfrm>
              <a:off x="3785275" y="1877753"/>
              <a:ext cx="8098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PIERNAS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AL 21 %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6945BFCB-77C2-F642-A823-CE9B1AEEC7D6}"/>
                </a:ext>
              </a:extLst>
            </p:cNvPr>
            <p:cNvSpPr/>
            <p:nvPr/>
          </p:nvSpPr>
          <p:spPr>
            <a:xfrm>
              <a:off x="4796148" y="1877753"/>
              <a:ext cx="9829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PIERNAS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DIAMANTE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252112F-C1FB-EB41-ADF6-56DECCA3B38D}"/>
                </a:ext>
              </a:extLst>
            </p:cNvPr>
            <p:cNvSpPr txBox="1"/>
            <p:nvPr/>
          </p:nvSpPr>
          <p:spPr>
            <a:xfrm>
              <a:off x="1497578" y="2447962"/>
              <a:ext cx="2009492" cy="16426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87981E1-51AF-6E4B-9ECE-E699F1787522}"/>
                </a:ext>
              </a:extLst>
            </p:cNvPr>
            <p:cNvSpPr txBox="1"/>
            <p:nvPr/>
          </p:nvSpPr>
          <p:spPr>
            <a:xfrm>
              <a:off x="1497578" y="2659799"/>
              <a:ext cx="1423617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 Oro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8AC080B-B17F-8644-AABF-D48CAEABB65D}"/>
                </a:ext>
              </a:extLst>
            </p:cNvPr>
            <p:cNvSpPr txBox="1"/>
            <p:nvPr/>
          </p:nvSpPr>
          <p:spPr>
            <a:xfrm>
              <a:off x="1497578" y="2873542"/>
              <a:ext cx="1708340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 Oro Senior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2BF0FF4-2F3D-B348-837F-DA8B39AB82A0}"/>
                </a:ext>
              </a:extLst>
            </p:cNvPr>
            <p:cNvSpPr txBox="1"/>
            <p:nvPr/>
          </p:nvSpPr>
          <p:spPr>
            <a:xfrm>
              <a:off x="1497578" y="3100675"/>
              <a:ext cx="1708340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 Zafiro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F91FBA8-84F8-7F4E-A9ED-28E04D7425A7}"/>
                </a:ext>
              </a:extLst>
            </p:cNvPr>
            <p:cNvSpPr txBox="1"/>
            <p:nvPr/>
          </p:nvSpPr>
          <p:spPr>
            <a:xfrm>
              <a:off x="1497578" y="3308030"/>
              <a:ext cx="1708340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 Diamante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2BBF0E8-8D66-2049-A5BA-D50A5D3A1F7E}"/>
                </a:ext>
              </a:extLst>
            </p:cNvPr>
            <p:cNvSpPr txBox="1"/>
            <p:nvPr/>
          </p:nvSpPr>
          <p:spPr>
            <a:xfrm>
              <a:off x="1497578" y="3524911"/>
              <a:ext cx="2116207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 Diamante Senior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A16DB27-F6C8-204C-AF42-A21F5B70510A}"/>
                </a:ext>
              </a:extLst>
            </p:cNvPr>
            <p:cNvSpPr txBox="1"/>
            <p:nvPr/>
          </p:nvSpPr>
          <p:spPr>
            <a:xfrm>
              <a:off x="1497578" y="3737128"/>
              <a:ext cx="2116207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Director Doble Diamante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D40EC6FA-8C0C-D549-8881-019CDEB03BC9}"/>
                </a:ext>
              </a:extLst>
            </p:cNvPr>
            <p:cNvSpPr txBox="1"/>
            <p:nvPr/>
          </p:nvSpPr>
          <p:spPr>
            <a:xfrm>
              <a:off x="1497578" y="3946719"/>
              <a:ext cx="2116207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Ejecutivo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C2B90FB-06C5-5042-84E2-31C88E802F62}"/>
                </a:ext>
              </a:extLst>
            </p:cNvPr>
            <p:cNvSpPr txBox="1"/>
            <p:nvPr/>
          </p:nvSpPr>
          <p:spPr>
            <a:xfrm>
              <a:off x="1497578" y="4159929"/>
              <a:ext cx="2116207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Ejecutivo Oro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1165EC7-5A60-A348-8CBF-4AA71E3963FC}"/>
                </a:ext>
              </a:extLst>
            </p:cNvPr>
            <p:cNvSpPr txBox="1"/>
            <p:nvPr/>
          </p:nvSpPr>
          <p:spPr>
            <a:xfrm>
              <a:off x="1497578" y="4381093"/>
              <a:ext cx="2116207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Ejecutivo Zafiro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94D2258-E3F0-B44A-8A3B-480E30CD7A86}"/>
                </a:ext>
              </a:extLst>
            </p:cNvPr>
            <p:cNvSpPr txBox="1"/>
            <p:nvPr/>
          </p:nvSpPr>
          <p:spPr>
            <a:xfrm>
              <a:off x="1497578" y="4578102"/>
              <a:ext cx="2437234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Ejecutivo Diamante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A3AE35D-12C6-BE4D-8C19-9A2DD63F69B1}"/>
                </a:ext>
              </a:extLst>
            </p:cNvPr>
            <p:cNvSpPr txBox="1"/>
            <p:nvPr/>
          </p:nvSpPr>
          <p:spPr>
            <a:xfrm>
              <a:off x="1497578" y="4801369"/>
              <a:ext cx="2437234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Presidente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E5C65CA-C689-AB45-B4A5-EEE3FEE13B5E}"/>
                </a:ext>
              </a:extLst>
            </p:cNvPr>
            <p:cNvSpPr txBox="1"/>
            <p:nvPr/>
          </p:nvSpPr>
          <p:spPr>
            <a:xfrm>
              <a:off x="1497578" y="4994291"/>
              <a:ext cx="2437234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Presidente Senior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BD33262-3F89-6242-8B7F-9F2C824F0CDC}"/>
                </a:ext>
              </a:extLst>
            </p:cNvPr>
            <p:cNvSpPr txBox="1"/>
            <p:nvPr/>
          </p:nvSpPr>
          <p:spPr>
            <a:xfrm>
              <a:off x="1497578" y="5215033"/>
              <a:ext cx="2437234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Presidente Oro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FE0D5F9-DA18-1445-8E2E-C2C129F039E1}"/>
                </a:ext>
              </a:extLst>
            </p:cNvPr>
            <p:cNvSpPr txBox="1"/>
            <p:nvPr/>
          </p:nvSpPr>
          <p:spPr>
            <a:xfrm>
              <a:off x="1497578" y="5426540"/>
              <a:ext cx="2437234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latin typeface="Oriflame Sans" panose="020B0502020204020303" pitchFamily="34" charset="0"/>
                </a:rPr>
                <a:t>Presidente Zafiro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93ABFD8-4C49-B14D-90D9-4E8B9815963C}"/>
                </a:ext>
              </a:extLst>
            </p:cNvPr>
            <p:cNvSpPr txBox="1"/>
            <p:nvPr/>
          </p:nvSpPr>
          <p:spPr>
            <a:xfrm>
              <a:off x="1497578" y="5641044"/>
              <a:ext cx="2561059" cy="180690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l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Presidente Diamante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52AD2EE-BC0A-8B4D-8AC2-E9C7AB596195}"/>
                </a:ext>
              </a:extLst>
            </p:cNvPr>
            <p:cNvSpPr txBox="1"/>
            <p:nvPr/>
          </p:nvSpPr>
          <p:spPr>
            <a:xfrm>
              <a:off x="3835397" y="2436462"/>
              <a:ext cx="775183" cy="18533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C63DC333-AAA6-E04B-BE5E-141334D7BC94}"/>
                </a:ext>
              </a:extLst>
            </p:cNvPr>
            <p:cNvSpPr txBox="1"/>
            <p:nvPr/>
          </p:nvSpPr>
          <p:spPr>
            <a:xfrm>
              <a:off x="3835397" y="2656924"/>
              <a:ext cx="775183" cy="19922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2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1B3EF473-56D6-094D-BD42-5D0DE75A7258}"/>
                </a:ext>
              </a:extLst>
            </p:cNvPr>
            <p:cNvSpPr txBox="1"/>
            <p:nvPr/>
          </p:nvSpPr>
          <p:spPr>
            <a:xfrm>
              <a:off x="3835397" y="2870667"/>
              <a:ext cx="775183" cy="19907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3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5D20DCE-096A-734F-A20A-EBD566CE2D3D}"/>
                </a:ext>
              </a:extLst>
            </p:cNvPr>
            <p:cNvSpPr txBox="1"/>
            <p:nvPr/>
          </p:nvSpPr>
          <p:spPr>
            <a:xfrm>
              <a:off x="3835397" y="3103921"/>
              <a:ext cx="775183" cy="17744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4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E2E62346-19A9-274E-B911-9E1A97A029E5}"/>
                </a:ext>
              </a:extLst>
            </p:cNvPr>
            <p:cNvSpPr txBox="1"/>
            <p:nvPr/>
          </p:nvSpPr>
          <p:spPr>
            <a:xfrm>
              <a:off x="3835397" y="3308028"/>
              <a:ext cx="769709" cy="1806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22A3543-3F7E-1249-8943-D44CB14E04E3}"/>
                </a:ext>
              </a:extLst>
            </p:cNvPr>
            <p:cNvSpPr txBox="1"/>
            <p:nvPr/>
          </p:nvSpPr>
          <p:spPr>
            <a:xfrm>
              <a:off x="3835397" y="3513411"/>
              <a:ext cx="769709" cy="18356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8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9DD845F-9238-9548-9572-495B23A78327}"/>
                </a:ext>
              </a:extLst>
            </p:cNvPr>
            <p:cNvSpPr txBox="1"/>
            <p:nvPr/>
          </p:nvSpPr>
          <p:spPr>
            <a:xfrm>
              <a:off x="3835397" y="3734253"/>
              <a:ext cx="769709" cy="18992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10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3DFFF34-F0B7-F04B-845D-FCD2CE6C8ACA}"/>
                </a:ext>
              </a:extLst>
            </p:cNvPr>
            <p:cNvSpPr txBox="1"/>
            <p:nvPr/>
          </p:nvSpPr>
          <p:spPr>
            <a:xfrm>
              <a:off x="3835397" y="3943844"/>
              <a:ext cx="762123" cy="18754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6A8A1C4-3758-864E-8C21-96068DB62C5B}"/>
                </a:ext>
              </a:extLst>
            </p:cNvPr>
            <p:cNvSpPr txBox="1"/>
            <p:nvPr/>
          </p:nvSpPr>
          <p:spPr>
            <a:xfrm>
              <a:off x="3835397" y="4157055"/>
              <a:ext cx="762123" cy="19371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15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A4B11CD-C9D2-954E-AD76-A119DAF596D9}"/>
                </a:ext>
              </a:extLst>
            </p:cNvPr>
            <p:cNvSpPr txBox="1"/>
            <p:nvPr/>
          </p:nvSpPr>
          <p:spPr>
            <a:xfrm>
              <a:off x="3835397" y="4378219"/>
              <a:ext cx="759960" cy="20339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18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C171B3DA-2261-2345-A483-487A177A7F8F}"/>
                </a:ext>
              </a:extLst>
            </p:cNvPr>
            <p:cNvSpPr txBox="1"/>
            <p:nvPr/>
          </p:nvSpPr>
          <p:spPr>
            <a:xfrm>
              <a:off x="3835397" y="4566601"/>
              <a:ext cx="759960" cy="1897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21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2F77AD90-4D68-9F43-9040-03F49359C3F4}"/>
                </a:ext>
              </a:extLst>
            </p:cNvPr>
            <p:cNvSpPr txBox="1"/>
            <p:nvPr/>
          </p:nvSpPr>
          <p:spPr>
            <a:xfrm>
              <a:off x="3835397" y="4789868"/>
              <a:ext cx="767546" cy="19818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24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1FE20114-5BA9-5244-91D1-6DDBC74E29EA}"/>
                </a:ext>
              </a:extLst>
            </p:cNvPr>
            <p:cNvSpPr txBox="1"/>
            <p:nvPr/>
          </p:nvSpPr>
          <p:spPr>
            <a:xfrm>
              <a:off x="3835397" y="4991417"/>
              <a:ext cx="758021" cy="19818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24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BE563415-8DAE-5C48-A150-403A6A95A2ED}"/>
                </a:ext>
              </a:extLst>
            </p:cNvPr>
            <p:cNvSpPr txBox="1"/>
            <p:nvPr/>
          </p:nvSpPr>
          <p:spPr>
            <a:xfrm>
              <a:off x="3835397" y="5212159"/>
              <a:ext cx="758021" cy="19699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24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5E3CF3C8-AD19-0A4F-8034-7DD39E095DED}"/>
                </a:ext>
              </a:extLst>
            </p:cNvPr>
            <p:cNvSpPr txBox="1"/>
            <p:nvPr/>
          </p:nvSpPr>
          <p:spPr>
            <a:xfrm>
              <a:off x="3835397" y="5423665"/>
              <a:ext cx="758021" cy="1969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24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C44DDD1D-9062-9047-A4C1-B709F7AAA868}"/>
                </a:ext>
              </a:extLst>
            </p:cNvPr>
            <p:cNvSpPr txBox="1"/>
            <p:nvPr/>
          </p:nvSpPr>
          <p:spPr>
            <a:xfrm>
              <a:off x="3835397" y="5646796"/>
              <a:ext cx="758021" cy="17493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24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DABFEE42-8FDC-B54A-A961-06751B4B82FF}"/>
                </a:ext>
              </a:extLst>
            </p:cNvPr>
            <p:cNvSpPr txBox="1"/>
            <p:nvPr/>
          </p:nvSpPr>
          <p:spPr>
            <a:xfrm>
              <a:off x="4967627" y="5212159"/>
              <a:ext cx="758021" cy="19699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DA69CECB-D0DE-E143-917E-94024726F339}"/>
                </a:ext>
              </a:extLst>
            </p:cNvPr>
            <p:cNvSpPr txBox="1"/>
            <p:nvPr/>
          </p:nvSpPr>
          <p:spPr>
            <a:xfrm>
              <a:off x="4967627" y="5423665"/>
              <a:ext cx="758021" cy="1969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18</a:t>
              </a: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A6C01479-4AE7-8540-9B7F-F285B1B757D0}"/>
                </a:ext>
              </a:extLst>
            </p:cNvPr>
            <p:cNvSpPr txBox="1"/>
            <p:nvPr/>
          </p:nvSpPr>
          <p:spPr>
            <a:xfrm>
              <a:off x="4967627" y="5646796"/>
              <a:ext cx="758021" cy="17493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24</a:t>
              </a: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1C7E4C3A-1CB4-7344-B5D3-91949A48835E}"/>
              </a:ext>
            </a:extLst>
          </p:cNvPr>
          <p:cNvSpPr/>
          <p:nvPr/>
        </p:nvSpPr>
        <p:spPr>
          <a:xfrm>
            <a:off x="423614" y="530545"/>
            <a:ext cx="11344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Oriflame Sans" panose="020B0502020204020303" pitchFamily="34" charset="0"/>
              </a:rPr>
              <a:t>ESTE CAMBIO TE DEBE ESTAR DANDO UN INDICIO</a:t>
            </a:r>
            <a:endParaRPr lang="es-ES_tradnl" sz="3600" b="1" dirty="0">
              <a:solidFill>
                <a:schemeClr val="bg2"/>
              </a:solidFill>
              <a:latin typeface="Oriflame Sans" panose="020B0502020204020303" pitchFamily="34" charset="0"/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FFA620C4-4704-214C-B07A-6D42DE3B8FAB}"/>
              </a:ext>
            </a:extLst>
          </p:cNvPr>
          <p:cNvGrpSpPr/>
          <p:nvPr/>
        </p:nvGrpSpPr>
        <p:grpSpPr>
          <a:xfrm>
            <a:off x="6267986" y="1681466"/>
            <a:ext cx="4571759" cy="4152331"/>
            <a:chOff x="6585569" y="1709614"/>
            <a:chExt cx="4571759" cy="4152331"/>
          </a:xfrm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2FB42588-78E7-C744-87B0-0D59E410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5569" y="1709614"/>
              <a:ext cx="4571759" cy="4152331"/>
            </a:xfrm>
            <a:prstGeom prst="rect">
              <a:avLst/>
            </a:prstGeom>
          </p:spPr>
        </p:pic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5D3729E9-E8A1-E641-9B05-D3D8F37DBD79}"/>
                </a:ext>
              </a:extLst>
            </p:cNvPr>
            <p:cNvSpPr/>
            <p:nvPr/>
          </p:nvSpPr>
          <p:spPr>
            <a:xfrm>
              <a:off x="6786688" y="1874879"/>
              <a:ext cx="8098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PIERNAS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AL 21 %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35BD41FF-1F76-4545-9728-E75C089A434C}"/>
                </a:ext>
              </a:extLst>
            </p:cNvPr>
            <p:cNvSpPr txBox="1"/>
            <p:nvPr/>
          </p:nvSpPr>
          <p:spPr>
            <a:xfrm>
              <a:off x="6779006" y="2470714"/>
              <a:ext cx="775183" cy="18533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4A04196A-AE7C-2146-B4F2-0F4EAD12A0DB}"/>
                </a:ext>
              </a:extLst>
            </p:cNvPr>
            <p:cNvSpPr txBox="1"/>
            <p:nvPr/>
          </p:nvSpPr>
          <p:spPr>
            <a:xfrm>
              <a:off x="6770539" y="2674857"/>
              <a:ext cx="775183" cy="199227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2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21DD5785-0918-7C4C-8D67-4E8F730796AE}"/>
                </a:ext>
              </a:extLst>
            </p:cNvPr>
            <p:cNvSpPr txBox="1"/>
            <p:nvPr/>
          </p:nvSpPr>
          <p:spPr>
            <a:xfrm>
              <a:off x="6770539" y="2885916"/>
              <a:ext cx="775183" cy="19907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3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5ED3707B-BEDC-844C-92BB-719369DFEDC5}"/>
                </a:ext>
              </a:extLst>
            </p:cNvPr>
            <p:cNvSpPr txBox="1"/>
            <p:nvPr/>
          </p:nvSpPr>
          <p:spPr>
            <a:xfrm>
              <a:off x="6770539" y="3105334"/>
              <a:ext cx="775183" cy="17744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4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65F566BF-C137-5F4A-B67B-4749771E68DC}"/>
                </a:ext>
              </a:extLst>
            </p:cNvPr>
            <p:cNvSpPr txBox="1"/>
            <p:nvPr/>
          </p:nvSpPr>
          <p:spPr>
            <a:xfrm>
              <a:off x="6770539" y="3315383"/>
              <a:ext cx="769709" cy="1806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302CC658-B5F7-314A-BE83-59A689A8F8F0}"/>
                </a:ext>
              </a:extLst>
            </p:cNvPr>
            <p:cNvSpPr txBox="1"/>
            <p:nvPr/>
          </p:nvSpPr>
          <p:spPr>
            <a:xfrm>
              <a:off x="6770539" y="3526549"/>
              <a:ext cx="769709" cy="18356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8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961E4C11-8D5A-F34F-8640-2DE420823FCC}"/>
                </a:ext>
              </a:extLst>
            </p:cNvPr>
            <p:cNvSpPr txBox="1"/>
            <p:nvPr/>
          </p:nvSpPr>
          <p:spPr>
            <a:xfrm>
              <a:off x="6770539" y="3736240"/>
              <a:ext cx="769709" cy="18992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10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3064B717-FCCC-CE4B-B5C4-ADD1BBE70B47}"/>
                </a:ext>
              </a:extLst>
            </p:cNvPr>
            <p:cNvSpPr txBox="1"/>
            <p:nvPr/>
          </p:nvSpPr>
          <p:spPr>
            <a:xfrm>
              <a:off x="6770539" y="3954298"/>
              <a:ext cx="762123" cy="18754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82C1B127-CF74-E946-8324-B3879D78D3D9}"/>
                </a:ext>
              </a:extLst>
            </p:cNvPr>
            <p:cNvSpPr txBox="1"/>
            <p:nvPr/>
          </p:nvSpPr>
          <p:spPr>
            <a:xfrm>
              <a:off x="6770539" y="4170608"/>
              <a:ext cx="762123" cy="19371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822913FC-CBC1-A141-8ECB-57273D7B4188}"/>
                </a:ext>
              </a:extLst>
            </p:cNvPr>
            <p:cNvSpPr txBox="1"/>
            <p:nvPr/>
          </p:nvSpPr>
          <p:spPr>
            <a:xfrm>
              <a:off x="6770539" y="4380621"/>
              <a:ext cx="759960" cy="20339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F3D374F-B559-6547-9A9E-823A1F96DC13}"/>
                </a:ext>
              </a:extLst>
            </p:cNvPr>
            <p:cNvSpPr txBox="1"/>
            <p:nvPr/>
          </p:nvSpPr>
          <p:spPr>
            <a:xfrm>
              <a:off x="6770539" y="4588621"/>
              <a:ext cx="759960" cy="1897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2EEC648C-B0D7-1A49-AF02-B50D57C71387}"/>
                </a:ext>
              </a:extLst>
            </p:cNvPr>
            <p:cNvSpPr txBox="1"/>
            <p:nvPr/>
          </p:nvSpPr>
          <p:spPr>
            <a:xfrm>
              <a:off x="6770539" y="4798053"/>
              <a:ext cx="767546" cy="19818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BD25B3DA-FE92-3443-A8FC-C5EA506212AD}"/>
                </a:ext>
              </a:extLst>
            </p:cNvPr>
            <p:cNvSpPr txBox="1"/>
            <p:nvPr/>
          </p:nvSpPr>
          <p:spPr>
            <a:xfrm>
              <a:off x="6770539" y="5008069"/>
              <a:ext cx="758021" cy="19818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3FC88DCD-569E-694B-9D14-94C3BABED2B7}"/>
                </a:ext>
              </a:extLst>
            </p:cNvPr>
            <p:cNvSpPr txBox="1"/>
            <p:nvPr/>
          </p:nvSpPr>
          <p:spPr>
            <a:xfrm>
              <a:off x="6770539" y="5225809"/>
              <a:ext cx="758021" cy="19699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39116FC1-C286-4649-8CB6-7136CAD8D18D}"/>
                </a:ext>
              </a:extLst>
            </p:cNvPr>
            <p:cNvSpPr txBox="1"/>
            <p:nvPr/>
          </p:nvSpPr>
          <p:spPr>
            <a:xfrm>
              <a:off x="6770539" y="5443098"/>
              <a:ext cx="758021" cy="1969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5A186A0-EABC-1E47-AB42-53711C4D9984}"/>
                </a:ext>
              </a:extLst>
            </p:cNvPr>
            <p:cNvSpPr txBox="1"/>
            <p:nvPr/>
          </p:nvSpPr>
          <p:spPr>
            <a:xfrm>
              <a:off x="6770539" y="5672012"/>
              <a:ext cx="758021" cy="17493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5B3923EC-1362-8742-B10F-87ABE23FAD30}"/>
                </a:ext>
              </a:extLst>
            </p:cNvPr>
            <p:cNvSpPr/>
            <p:nvPr/>
          </p:nvSpPr>
          <p:spPr>
            <a:xfrm>
              <a:off x="7938958" y="1872005"/>
              <a:ext cx="8098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PIERNAS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ORO</a:t>
              </a: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20811A98-E1C9-B547-A714-6505A5D2A7AF}"/>
                </a:ext>
              </a:extLst>
            </p:cNvPr>
            <p:cNvSpPr txBox="1"/>
            <p:nvPr/>
          </p:nvSpPr>
          <p:spPr>
            <a:xfrm>
              <a:off x="7948210" y="4176196"/>
              <a:ext cx="762123" cy="19371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377C2B9-AF32-2F49-992B-C95256155C47}"/>
                </a:ext>
              </a:extLst>
            </p:cNvPr>
            <p:cNvSpPr txBox="1"/>
            <p:nvPr/>
          </p:nvSpPr>
          <p:spPr>
            <a:xfrm>
              <a:off x="7948210" y="4386209"/>
              <a:ext cx="759960" cy="20339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9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3A743A33-1B23-3047-8EDC-A8CC3220B3CB}"/>
                </a:ext>
              </a:extLst>
            </p:cNvPr>
            <p:cNvSpPr txBox="1"/>
            <p:nvPr/>
          </p:nvSpPr>
          <p:spPr>
            <a:xfrm>
              <a:off x="7948210" y="4594209"/>
              <a:ext cx="759960" cy="1897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0CD61845-6F98-744D-89E7-DA1E8E1A3486}"/>
                </a:ext>
              </a:extLst>
            </p:cNvPr>
            <p:cNvSpPr txBox="1"/>
            <p:nvPr/>
          </p:nvSpPr>
          <p:spPr>
            <a:xfrm>
              <a:off x="7948210" y="4795015"/>
              <a:ext cx="767546" cy="19818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9</a:t>
              </a: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3F19A405-1D93-2B40-A015-A3215ED8F4E4}"/>
                </a:ext>
              </a:extLst>
            </p:cNvPr>
            <p:cNvSpPr txBox="1"/>
            <p:nvPr/>
          </p:nvSpPr>
          <p:spPr>
            <a:xfrm>
              <a:off x="7948210" y="5005031"/>
              <a:ext cx="758021" cy="19818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08790419-2C6C-624B-845C-7266F3992550}"/>
                </a:ext>
              </a:extLst>
            </p:cNvPr>
            <p:cNvSpPr txBox="1"/>
            <p:nvPr/>
          </p:nvSpPr>
          <p:spPr>
            <a:xfrm>
              <a:off x="7948210" y="5214622"/>
              <a:ext cx="758021" cy="19699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3</a:t>
              </a:r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3D9678D5-D2EB-8846-8436-14268FB8F198}"/>
                </a:ext>
              </a:extLst>
            </p:cNvPr>
            <p:cNvSpPr txBox="1"/>
            <p:nvPr/>
          </p:nvSpPr>
          <p:spPr>
            <a:xfrm>
              <a:off x="7948210" y="5431911"/>
              <a:ext cx="758021" cy="1969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EC370A24-9E94-7249-9495-047E9E979768}"/>
                </a:ext>
              </a:extLst>
            </p:cNvPr>
            <p:cNvSpPr txBox="1"/>
            <p:nvPr/>
          </p:nvSpPr>
          <p:spPr>
            <a:xfrm>
              <a:off x="7948210" y="5643732"/>
              <a:ext cx="758021" cy="17493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3045C7C4-0563-2849-9942-C7244E0D508F}"/>
                </a:ext>
              </a:extLst>
            </p:cNvPr>
            <p:cNvSpPr/>
            <p:nvPr/>
          </p:nvSpPr>
          <p:spPr>
            <a:xfrm>
              <a:off x="8978301" y="1877756"/>
              <a:ext cx="9829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PIERNAS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DIAMANTE</a:t>
              </a:r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EBB6489F-3C02-B04D-97F6-215764F0CA97}"/>
                </a:ext>
              </a:extLst>
            </p:cNvPr>
            <p:cNvSpPr txBox="1"/>
            <p:nvPr/>
          </p:nvSpPr>
          <p:spPr>
            <a:xfrm>
              <a:off x="9074111" y="4176196"/>
              <a:ext cx="762123" cy="19371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7E453A85-CDF5-804A-BD8A-C5814B9EF57C}"/>
                </a:ext>
              </a:extLst>
            </p:cNvPr>
            <p:cNvSpPr txBox="1"/>
            <p:nvPr/>
          </p:nvSpPr>
          <p:spPr>
            <a:xfrm>
              <a:off x="9074111" y="4386209"/>
              <a:ext cx="759960" cy="20339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801C6D23-C3CA-AE44-8AD7-00B12CF90C6D}"/>
                </a:ext>
              </a:extLst>
            </p:cNvPr>
            <p:cNvSpPr txBox="1"/>
            <p:nvPr/>
          </p:nvSpPr>
          <p:spPr>
            <a:xfrm>
              <a:off x="9074111" y="4594209"/>
              <a:ext cx="759960" cy="1897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038BA0AF-AD19-0241-83E6-46C55975F535}"/>
                </a:ext>
              </a:extLst>
            </p:cNvPr>
            <p:cNvSpPr txBox="1"/>
            <p:nvPr/>
          </p:nvSpPr>
          <p:spPr>
            <a:xfrm>
              <a:off x="9074111" y="4795015"/>
              <a:ext cx="767546" cy="19818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3</a:t>
              </a:r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1986E685-62A4-5E46-BF42-49D696F9434E}"/>
                </a:ext>
              </a:extLst>
            </p:cNvPr>
            <p:cNvSpPr txBox="1"/>
            <p:nvPr/>
          </p:nvSpPr>
          <p:spPr>
            <a:xfrm>
              <a:off x="9074111" y="5005031"/>
              <a:ext cx="758021" cy="19818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D059AAEC-9B95-034C-B14A-0996413C196E}"/>
                </a:ext>
              </a:extLst>
            </p:cNvPr>
            <p:cNvSpPr txBox="1"/>
            <p:nvPr/>
          </p:nvSpPr>
          <p:spPr>
            <a:xfrm>
              <a:off x="9074111" y="5214622"/>
              <a:ext cx="758021" cy="19699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9</a:t>
              </a: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0E8DF4F5-9596-5D41-8E56-4ABE6681ED6F}"/>
                </a:ext>
              </a:extLst>
            </p:cNvPr>
            <p:cNvSpPr txBox="1"/>
            <p:nvPr/>
          </p:nvSpPr>
          <p:spPr>
            <a:xfrm>
              <a:off x="9074111" y="5431911"/>
              <a:ext cx="758021" cy="1969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12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EC67893B-8525-FA4B-8DFC-A076D3EB8EBB}"/>
                </a:ext>
              </a:extLst>
            </p:cNvPr>
            <p:cNvSpPr txBox="1"/>
            <p:nvPr/>
          </p:nvSpPr>
          <p:spPr>
            <a:xfrm>
              <a:off x="9074111" y="5657950"/>
              <a:ext cx="758021" cy="17493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D01B5BC9-ED77-2E4D-9D27-8411D20901CD}"/>
                </a:ext>
              </a:extLst>
            </p:cNvPr>
            <p:cNvSpPr/>
            <p:nvPr/>
          </p:nvSpPr>
          <p:spPr>
            <a:xfrm>
              <a:off x="9970322" y="1874882"/>
              <a:ext cx="10807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PIERNAS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Oriflame Sans" panose="020B0502020204020303" pitchFamily="34" charset="0"/>
                </a:rPr>
                <a:t>EJECUTIVAS</a:t>
              </a:r>
            </a:p>
          </p:txBody>
        </p:sp>
        <p:sp>
          <p:nvSpPr>
            <p:cNvPr id="82" name="CuadroTexto 81">
              <a:extLst>
                <a:ext uri="{FF2B5EF4-FFF2-40B4-BE49-F238E27FC236}">
                  <a16:creationId xmlns:a16="http://schemas.microsoft.com/office/drawing/2014/main" id="{D68BE3E1-9A21-BE45-B348-6BB111E79C5F}"/>
                </a:ext>
              </a:extLst>
            </p:cNvPr>
            <p:cNvSpPr txBox="1"/>
            <p:nvPr/>
          </p:nvSpPr>
          <p:spPr>
            <a:xfrm>
              <a:off x="10233559" y="4176196"/>
              <a:ext cx="762123" cy="19371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36EA8EB3-43A4-8143-93C6-D7F0D211272D}"/>
                </a:ext>
              </a:extLst>
            </p:cNvPr>
            <p:cNvSpPr txBox="1"/>
            <p:nvPr/>
          </p:nvSpPr>
          <p:spPr>
            <a:xfrm>
              <a:off x="10233559" y="4386209"/>
              <a:ext cx="759960" cy="203394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5351C4CD-30AD-7E48-AF8B-0CB32C44F7C5}"/>
                </a:ext>
              </a:extLst>
            </p:cNvPr>
            <p:cNvSpPr txBox="1"/>
            <p:nvPr/>
          </p:nvSpPr>
          <p:spPr>
            <a:xfrm>
              <a:off x="10233559" y="4594209"/>
              <a:ext cx="759960" cy="18975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62C44CC2-1871-B043-8467-415AF2558D76}"/>
                </a:ext>
              </a:extLst>
            </p:cNvPr>
            <p:cNvSpPr txBox="1"/>
            <p:nvPr/>
          </p:nvSpPr>
          <p:spPr>
            <a:xfrm>
              <a:off x="10233559" y="4795015"/>
              <a:ext cx="767546" cy="19818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B9FE4F61-A7DE-684B-B01B-3ECC476A3836}"/>
                </a:ext>
              </a:extLst>
            </p:cNvPr>
            <p:cNvSpPr txBox="1"/>
            <p:nvPr/>
          </p:nvSpPr>
          <p:spPr>
            <a:xfrm>
              <a:off x="10233559" y="5005031"/>
              <a:ext cx="758021" cy="19818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658DF523-B0A9-3348-A61D-5D7642B84F7A}"/>
                </a:ext>
              </a:extLst>
            </p:cNvPr>
            <p:cNvSpPr txBox="1"/>
            <p:nvPr/>
          </p:nvSpPr>
          <p:spPr>
            <a:xfrm>
              <a:off x="10233559" y="5214622"/>
              <a:ext cx="758021" cy="19699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96E401DF-FC83-8743-9EE4-BB9650F71CD6}"/>
                </a:ext>
              </a:extLst>
            </p:cNvPr>
            <p:cNvSpPr txBox="1"/>
            <p:nvPr/>
          </p:nvSpPr>
          <p:spPr>
            <a:xfrm>
              <a:off x="10233559" y="5431911"/>
              <a:ext cx="758021" cy="19699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latin typeface="Oriflame Sans" panose="020B0502020204020303" pitchFamily="34" charset="0"/>
                </a:rPr>
                <a:t>0</a:t>
              </a: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E1A2B596-6928-9A4A-96B1-BFE3E604D83C}"/>
                </a:ext>
              </a:extLst>
            </p:cNvPr>
            <p:cNvSpPr txBox="1"/>
            <p:nvPr/>
          </p:nvSpPr>
          <p:spPr>
            <a:xfrm>
              <a:off x="10233559" y="5655076"/>
              <a:ext cx="758021" cy="17493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s-ES_tradnl" sz="1200" b="1">
                  <a:solidFill>
                    <a:schemeClr val="bg1">
                      <a:lumMod val="95000"/>
                    </a:schemeClr>
                  </a:solidFill>
                  <a:latin typeface="Oriflame Sans" panose="020B0502020204020303" pitchFamily="34" charset="0"/>
                </a:rPr>
                <a:t>6</a:t>
              </a:r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3A8B9592-27FB-7D48-86F3-347CAAB1650A}"/>
                </a:ext>
              </a:extLst>
            </p:cNvPr>
            <p:cNvSpPr/>
            <p:nvPr/>
          </p:nvSpPr>
          <p:spPr>
            <a:xfrm>
              <a:off x="7747322" y="2450267"/>
              <a:ext cx="3410006" cy="17034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err="1"/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C283ACA4-4783-8442-8626-0BF395FD9D37}"/>
                </a:ext>
              </a:extLst>
            </p:cNvPr>
            <p:cNvSpPr txBox="1"/>
            <p:nvPr/>
          </p:nvSpPr>
          <p:spPr>
            <a:xfrm>
              <a:off x="8300461" y="3207335"/>
              <a:ext cx="2195022" cy="29517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s-ES_tradnl" sz="2400" b="1">
                  <a:latin typeface="Oriflame Sans" panose="020B0502020204020303" pitchFamily="34" charset="0"/>
                </a:rPr>
                <a:t>SIN CAMBIOS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4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D878A8F-8D40-5C4F-AFFB-1A2245A575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7A84DC-BA20-B94A-B37C-FA802C2A2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BA9C029-619D-8D40-87FB-959343AB1DA6}"/>
              </a:ext>
            </a:extLst>
          </p:cNvPr>
          <p:cNvSpPr/>
          <p:nvPr/>
        </p:nvSpPr>
        <p:spPr>
          <a:xfrm>
            <a:off x="6650354" y="2059394"/>
            <a:ext cx="523684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Oriflame Sans" panose="020B0502020204020303" pitchFamily="34" charset="0"/>
              </a:rPr>
              <a:t>NUNCA HABÍA SIDO TAN </a:t>
            </a:r>
            <a:r>
              <a:rPr lang="es-MX" sz="4400" b="1" dirty="0">
                <a:solidFill>
                  <a:schemeClr val="bg1"/>
                </a:solidFill>
                <a:latin typeface="Oriflame Sans" panose="020B0502020204020303" pitchFamily="34" charset="0"/>
              </a:rPr>
              <a:t>IMPORTANTE TRABAJAR EN EQUIPO</a:t>
            </a:r>
            <a:endParaRPr lang="es-MX" sz="4000" b="1" dirty="0">
              <a:solidFill>
                <a:schemeClr val="bg1"/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42E5986-E8AF-9143-9D4C-F2A9886E3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9" y="2621289"/>
            <a:ext cx="11090275" cy="1615421"/>
          </a:xfrm>
        </p:spPr>
        <p:txBody>
          <a:bodyPr/>
          <a:lstStyle/>
          <a:p>
            <a:r>
              <a:rPr lang="es-MX" sz="8800" dirty="0"/>
              <a:t>¿EN EQUIPO?</a:t>
            </a:r>
            <a:br>
              <a:rPr lang="es-MX" sz="8800" dirty="0"/>
            </a:br>
            <a:r>
              <a:rPr lang="es-MX" sz="8800" dirty="0">
                <a:solidFill>
                  <a:schemeClr val="bg1"/>
                </a:solidFill>
              </a:rPr>
              <a:t>¿HACIENDO QUÉ?</a:t>
            </a:r>
            <a:endParaRPr lang="es-ES_tradnl" sz="8800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2AA0F9-6F38-794A-A848-350E3721F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EC34B78-B4A4-4243-AB96-EB0394FA2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299"/>
            <a:ext cx="12188389" cy="620077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BABB6B-4F85-4140-AF99-1ED510722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11" name="3 Marcador de contenido">
            <a:extLst>
              <a:ext uri="{FF2B5EF4-FFF2-40B4-BE49-F238E27FC236}">
                <a16:creationId xmlns:a16="http://schemas.microsoft.com/office/drawing/2014/main" id="{FCD03403-7959-8646-B207-C1624575F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4074382"/>
              </p:ext>
            </p:extLst>
          </p:nvPr>
        </p:nvGraphicFramePr>
        <p:xfrm>
          <a:off x="3420977" y="1970925"/>
          <a:ext cx="6792478" cy="327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1 Elipse">
            <a:extLst>
              <a:ext uri="{FF2B5EF4-FFF2-40B4-BE49-F238E27FC236}">
                <a16:creationId xmlns:a16="http://schemas.microsoft.com/office/drawing/2014/main" id="{49DFCFAE-1F7A-B44E-82B3-CE5D3DA901F9}"/>
              </a:ext>
            </a:extLst>
          </p:cNvPr>
          <p:cNvSpPr/>
          <p:nvPr/>
        </p:nvSpPr>
        <p:spPr>
          <a:xfrm rot="20863264">
            <a:off x="5325433" y="3404216"/>
            <a:ext cx="1483818" cy="6480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/>
          </a:p>
        </p:txBody>
      </p:sp>
      <p:sp>
        <p:nvSpPr>
          <p:cNvPr id="13" name="1 Elipse">
            <a:extLst>
              <a:ext uri="{FF2B5EF4-FFF2-40B4-BE49-F238E27FC236}">
                <a16:creationId xmlns:a16="http://schemas.microsoft.com/office/drawing/2014/main" id="{3F6DD98C-7E60-EE4F-9175-180CBFD6D8E6}"/>
              </a:ext>
            </a:extLst>
          </p:cNvPr>
          <p:cNvSpPr/>
          <p:nvPr/>
        </p:nvSpPr>
        <p:spPr>
          <a:xfrm rot="21159473">
            <a:off x="6996254" y="3073037"/>
            <a:ext cx="2381550" cy="6480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/>
          </a:p>
        </p:txBody>
      </p:sp>
      <p:sp>
        <p:nvSpPr>
          <p:cNvPr id="14" name="6 CuadroTexto">
            <a:extLst>
              <a:ext uri="{FF2B5EF4-FFF2-40B4-BE49-F238E27FC236}">
                <a16:creationId xmlns:a16="http://schemas.microsoft.com/office/drawing/2014/main" id="{A3541F22-8229-D640-8432-35E3EC20D973}"/>
              </a:ext>
            </a:extLst>
          </p:cNvPr>
          <p:cNvSpPr txBox="1"/>
          <p:nvPr/>
        </p:nvSpPr>
        <p:spPr>
          <a:xfrm>
            <a:off x="5039560" y="4210039"/>
            <a:ext cx="2970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/>
              <a:t>Comienzo Mercado natural</a:t>
            </a:r>
          </a:p>
          <a:p>
            <a:r>
              <a:rPr lang="es-MX" sz="1200" b="1"/>
              <a:t>Luna de miel</a:t>
            </a:r>
          </a:p>
        </p:txBody>
      </p:sp>
      <p:sp>
        <p:nvSpPr>
          <p:cNvPr id="15" name="7 CuadroTexto">
            <a:extLst>
              <a:ext uri="{FF2B5EF4-FFF2-40B4-BE49-F238E27FC236}">
                <a16:creationId xmlns:a16="http://schemas.microsoft.com/office/drawing/2014/main" id="{165D61EB-CB60-5741-A41D-86073FEFE1F5}"/>
              </a:ext>
            </a:extLst>
          </p:cNvPr>
          <p:cNvSpPr txBox="1"/>
          <p:nvPr/>
        </p:nvSpPr>
        <p:spPr>
          <a:xfrm>
            <a:off x="4515992" y="3129416"/>
            <a:ext cx="1137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/>
              <a:t>No más familia</a:t>
            </a:r>
          </a:p>
          <a:p>
            <a:r>
              <a:rPr lang="es-MX" sz="1200" b="1"/>
              <a:t>Problemas.</a:t>
            </a:r>
          </a:p>
          <a:p>
            <a:endParaRPr lang="es-MX" sz="1200" b="1"/>
          </a:p>
        </p:txBody>
      </p:sp>
      <p:sp>
        <p:nvSpPr>
          <p:cNvPr id="16" name="8 CuadroTexto">
            <a:extLst>
              <a:ext uri="{FF2B5EF4-FFF2-40B4-BE49-F238E27FC236}">
                <a16:creationId xmlns:a16="http://schemas.microsoft.com/office/drawing/2014/main" id="{3F230A5F-E41C-1143-90CF-BA9D80A0F3DE}"/>
              </a:ext>
            </a:extLst>
          </p:cNvPr>
          <p:cNvSpPr txBox="1"/>
          <p:nvPr/>
        </p:nvSpPr>
        <p:spPr>
          <a:xfrm>
            <a:off x="6476681" y="2689678"/>
            <a:ext cx="167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/>
              <a:t>Esto no está resultando</a:t>
            </a:r>
          </a:p>
          <a:p>
            <a:r>
              <a:rPr lang="es-MX" sz="1200" b="1"/>
              <a:t>Abandono.</a:t>
            </a:r>
          </a:p>
          <a:p>
            <a:endParaRPr lang="es-MX" sz="1200" b="1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30C04EE-50F9-E84D-83DA-D5ADCD0AA048}"/>
              </a:ext>
            </a:extLst>
          </p:cNvPr>
          <p:cNvSpPr txBox="1"/>
          <p:nvPr/>
        </p:nvSpPr>
        <p:spPr>
          <a:xfrm>
            <a:off x="5964735" y="5151910"/>
            <a:ext cx="1910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Esfuerzo o tiempo invertido</a:t>
            </a:r>
            <a:endParaRPr lang="en-US" sz="1200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95E9E82-6FB0-044A-9168-53B4183CEEAF}"/>
              </a:ext>
            </a:extLst>
          </p:cNvPr>
          <p:cNvSpPr txBox="1">
            <a:spLocks noChangeArrowheads="1"/>
          </p:cNvSpPr>
          <p:nvPr/>
        </p:nvSpPr>
        <p:spPr>
          <a:xfrm>
            <a:off x="4401393" y="1175262"/>
            <a:ext cx="4774493" cy="68325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/>
                </a:solidFill>
              </a:rPr>
              <a:t>¿dónde Estás?</a:t>
            </a:r>
          </a:p>
        </p:txBody>
      </p:sp>
      <p:sp>
        <p:nvSpPr>
          <p:cNvPr id="19" name="1 Elipse">
            <a:extLst>
              <a:ext uri="{FF2B5EF4-FFF2-40B4-BE49-F238E27FC236}">
                <a16:creationId xmlns:a16="http://schemas.microsoft.com/office/drawing/2014/main" id="{B68EA2F9-CB4D-AA41-A72B-33D71A04525B}"/>
              </a:ext>
            </a:extLst>
          </p:cNvPr>
          <p:cNvSpPr/>
          <p:nvPr/>
        </p:nvSpPr>
        <p:spPr>
          <a:xfrm rot="19560506">
            <a:off x="4131825" y="4000631"/>
            <a:ext cx="1073177" cy="534908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P spid="13" grpId="0" animBg="1"/>
      <p:bldP spid="14" grpId="0"/>
      <p:bldP spid="15" grpId="0"/>
      <p:bldP spid="16" grpId="0"/>
      <p:bldP spid="17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1027947-342C-7947-86F5-7AE082C89A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1C741E-E7E1-184F-809B-073B02E0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0077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AE375F9-D43A-1D48-AB89-9E62D6F8549C}"/>
              </a:ext>
            </a:extLst>
          </p:cNvPr>
          <p:cNvSpPr txBox="1">
            <a:spLocks noChangeArrowheads="1"/>
          </p:cNvSpPr>
          <p:nvPr/>
        </p:nvSpPr>
        <p:spPr>
          <a:xfrm>
            <a:off x="5080330" y="1482891"/>
            <a:ext cx="6946143" cy="38311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</a:pPr>
            <a:r>
              <a:rPr lang="es-CO" altLang="en-US" sz="2400" b="1" dirty="0">
                <a:solidFill>
                  <a:schemeClr val="bg2"/>
                </a:solidFill>
              </a:rPr>
              <a:t>Los “Ahora”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Hay que trabajarlos, acompañarlos, transmitirles confianza </a:t>
            </a:r>
            <a:br>
              <a:rPr lang="es-CO" altLang="en-US" sz="1600" dirty="0"/>
            </a:br>
            <a:r>
              <a:rPr lang="es-CO" altLang="en-US" sz="1600" dirty="0"/>
              <a:t>desde el primer día.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Su éxito depende del ejemplo que vean en el líder.</a:t>
            </a:r>
          </a:p>
          <a:p>
            <a:pPr marL="742950"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s-CO" altLang="en-US" sz="1000" dirty="0"/>
          </a:p>
          <a:p>
            <a:pPr marL="342900" indent="-342900">
              <a:lnSpc>
                <a:spcPct val="80000"/>
              </a:lnSpc>
            </a:pPr>
            <a:r>
              <a:rPr lang="es-CO" altLang="en-US" sz="2400" b="1" dirty="0">
                <a:solidFill>
                  <a:schemeClr val="bg2"/>
                </a:solidFill>
              </a:rPr>
              <a:t>Los “Después”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Analizan….y se paralizan.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Esperan el mejor momento…que nunca va a llegarles.</a:t>
            </a:r>
          </a:p>
          <a:p>
            <a:pPr marL="742950" lvl="1">
              <a:lnSpc>
                <a:spcPct val="80000"/>
              </a:lnSpc>
            </a:pPr>
            <a:endParaRPr lang="es-CO" altLang="en-US" sz="800" dirty="0"/>
          </a:p>
          <a:p>
            <a:pPr marL="342900" indent="-342900">
              <a:lnSpc>
                <a:spcPct val="80000"/>
              </a:lnSpc>
            </a:pPr>
            <a:r>
              <a:rPr lang="es-CO" altLang="en-US" sz="2400" b="1" dirty="0">
                <a:solidFill>
                  <a:schemeClr val="bg2"/>
                </a:solidFill>
              </a:rPr>
              <a:t>Los “Nunca”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Por lo menos no te hacen perder tiempo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No hay que olvidarlos del todo…</a:t>
            </a:r>
          </a:p>
          <a:p>
            <a:pPr marL="742950" lvl="1">
              <a:lnSpc>
                <a:spcPct val="80000"/>
              </a:lnSpc>
            </a:pPr>
            <a:r>
              <a:rPr lang="es-CO" altLang="en-US" sz="1600" dirty="0"/>
              <a:t>Tampoco hay que dedicarse a convencerlos</a:t>
            </a:r>
          </a:p>
          <a:p>
            <a:pPr marL="742950" lvl="1">
              <a:lnSpc>
                <a:spcPct val="80000"/>
              </a:lnSpc>
            </a:pPr>
            <a:endParaRPr lang="es-CO" altLang="en-US" sz="1600" dirty="0"/>
          </a:p>
          <a:p>
            <a:pPr marL="742950" lvl="1">
              <a:lnSpc>
                <a:spcPct val="80000"/>
              </a:lnSpc>
            </a:pPr>
            <a:endParaRPr lang="es-CO" altLang="en-US" sz="16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F899AB4-21FB-0D42-80D3-7491A135EE7C}"/>
              </a:ext>
            </a:extLst>
          </p:cNvPr>
          <p:cNvSpPr txBox="1">
            <a:spLocks noChangeArrowheads="1"/>
          </p:cNvSpPr>
          <p:nvPr/>
        </p:nvSpPr>
        <p:spPr>
          <a:xfrm>
            <a:off x="3778885" y="437819"/>
            <a:ext cx="8083868" cy="888863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altLang="en-US" sz="4800" b="1" dirty="0">
                <a:solidFill>
                  <a:schemeClr val="bg2"/>
                </a:solidFill>
                <a:latin typeface="Oriflame Sans" panose="020B0502020204020303" pitchFamily="34" charset="0"/>
              </a:rPr>
              <a:t>EL ADN DE los NUEVOS</a:t>
            </a:r>
            <a:endParaRPr lang="es-MX" altLang="en-US" sz="3500" dirty="0">
              <a:solidFill>
                <a:schemeClr val="bg2"/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AF8EE3F-3479-3E45-BB9F-E1A2599162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42069C-7ADC-7D41-8819-0700AE5BB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21E2199-0CCD-1D45-99C1-8400BFDE0E3D}"/>
              </a:ext>
            </a:extLst>
          </p:cNvPr>
          <p:cNvSpPr txBox="1">
            <a:spLocks noChangeArrowheads="1"/>
          </p:cNvSpPr>
          <p:nvPr/>
        </p:nvSpPr>
        <p:spPr>
          <a:xfrm>
            <a:off x="3268900" y="3150033"/>
            <a:ext cx="6064221" cy="1419966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6000" b="1" dirty="0">
                <a:solidFill>
                  <a:schemeClr val="tx2">
                    <a:lumMod val="50000"/>
                  </a:schemeClr>
                </a:solidFill>
                <a:latin typeface="Oriflame Sans" panose="020B0502020204020303" pitchFamily="34" charset="0"/>
              </a:rPr>
              <a:t>UN MÉTODO</a:t>
            </a:r>
          </a:p>
          <a:p>
            <a:r>
              <a:rPr lang="es-MX" altLang="en-US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ALINEADO CON EL</a:t>
            </a:r>
          </a:p>
          <a:p>
            <a:r>
              <a:rPr lang="es-MX" altLang="en-US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MERCADEO EN REDES</a:t>
            </a:r>
          </a:p>
        </p:txBody>
      </p:sp>
    </p:spTree>
    <p:extLst>
      <p:ext uri="{BB962C8B-B14F-4D97-AF65-F5344CB8AC3E}">
        <p14:creationId xmlns:p14="http://schemas.microsoft.com/office/powerpoint/2010/main" val="35630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662F66F-B540-D446-B7E3-8D6F7162A4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B46B38-F889-1145-A5F5-04320CA7F7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B928CFC-E68E-F64E-9859-2D97B621C685}"/>
              </a:ext>
            </a:extLst>
          </p:cNvPr>
          <p:cNvSpPr txBox="1">
            <a:spLocks noChangeArrowheads="1"/>
          </p:cNvSpPr>
          <p:nvPr/>
        </p:nvSpPr>
        <p:spPr>
          <a:xfrm>
            <a:off x="2289772" y="2079079"/>
            <a:ext cx="4523903" cy="4480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altLang="en-US" sz="1800"/>
              <a:t>No estoy satisfecho y deseo crecer…</a:t>
            </a:r>
            <a:endParaRPr lang="es-ES" altLang="en-US" sz="180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12499AC-ACC7-FE4D-BEC6-CE70CEF87DD1}"/>
              </a:ext>
            </a:extLst>
          </p:cNvPr>
          <p:cNvGrpSpPr>
            <a:grpSpLocks/>
          </p:cNvGrpSpPr>
          <p:nvPr/>
        </p:nvGrpSpPr>
        <p:grpSpPr bwMode="auto">
          <a:xfrm>
            <a:off x="3273469" y="2968352"/>
            <a:ext cx="3382963" cy="2305051"/>
            <a:chOff x="1429" y="1933"/>
            <a:chExt cx="2131" cy="14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1DD0911-5A2C-2D42-90C2-9DCD51A17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E</a:t>
              </a:r>
              <a:endParaRPr lang="es-ES" altLang="en-US">
                <a:latin typeface="Arial" charset="0"/>
              </a:endParaRPr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F44EB718-904B-ED43-8414-94C7AC058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11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F</a:t>
              </a:r>
              <a:endParaRPr lang="es-ES" altLang="en-US">
                <a:latin typeface="Arial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EDA25BBA-8C4F-9D45-87F4-E4FA88070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067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G</a:t>
              </a:r>
              <a:endParaRPr lang="es-ES" altLang="en-US">
                <a:latin typeface="Arial" charset="0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2999600C-E62E-1E41-B0DE-80179EFC6A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" y="2160"/>
              <a:ext cx="681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2662BA41-A65E-CD49-B650-09B32AA60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45" y="2205"/>
              <a:ext cx="236" cy="4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E73E843E-0A7C-5A47-838C-02D186E8B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2" y="2205"/>
              <a:ext cx="259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36AC5FE6-D60A-814B-86DA-66D7AD1940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17" y="2160"/>
              <a:ext cx="81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591E484C-4D2E-E34B-A20D-77EA18F69E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2840"/>
              <a:ext cx="4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BB05DD3D-2AB9-E147-A990-89DEC5B0D9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840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CD81AA34-539F-5049-9D3E-120CCDBA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193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A</a:t>
              </a:r>
              <a:endParaRPr lang="es-ES" altLang="en-US">
                <a:latin typeface="Arial" charset="0"/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8D9651A0-61F0-E548-B585-48BF4CC3A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B</a:t>
              </a:r>
              <a:endParaRPr lang="es-ES" altLang="en-US">
                <a:latin typeface="Arial" charset="0"/>
              </a:endParaRPr>
            </a:p>
          </p:txBody>
        </p:sp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125324E4-5FF5-C444-A352-C2356703F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D</a:t>
              </a:r>
              <a:endParaRPr lang="es-ES" altLang="en-US">
                <a:latin typeface="Arial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0AE30C05-87C0-E14F-A71E-EA6EC7656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Arial" charset="0"/>
                </a:rPr>
                <a:t>C</a:t>
              </a:r>
              <a:endParaRPr lang="es-ES" altLang="en-US">
                <a:latin typeface="Arial" charset="0"/>
              </a:endParaRPr>
            </a:p>
          </p:txBody>
        </p:sp>
      </p:grpSp>
      <p:sp>
        <p:nvSpPr>
          <p:cNvPr id="21" name="Text Box 18">
            <a:extLst>
              <a:ext uri="{FF2B5EF4-FFF2-40B4-BE49-F238E27FC236}">
                <a16:creationId xmlns:a16="http://schemas.microsoft.com/office/drawing/2014/main" id="{243D7583-88A8-D543-8672-7DD422419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821" y="2761332"/>
            <a:ext cx="27238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dirty="0">
                <a:latin typeface="Oriflame Sans" panose="020B0502020204020303" pitchFamily="34" charset="0"/>
              </a:rPr>
              <a:t>A: 1.400 BP.  9%</a:t>
            </a:r>
          </a:p>
          <a:p>
            <a:r>
              <a:rPr lang="es-CO" altLang="en-US" dirty="0">
                <a:latin typeface="Oriflame Sans" panose="020B0502020204020303" pitchFamily="34" charset="0"/>
              </a:rPr>
              <a:t>7 activos. (200 bps c/u)</a:t>
            </a:r>
            <a:endParaRPr lang="es-ES" altLang="en-US" dirty="0">
              <a:latin typeface="Oriflame Sans" panose="020B0502020204020303" pitchFamily="34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435A76CD-C905-1642-BA16-FFE260DCA5D7}"/>
              </a:ext>
            </a:extLst>
          </p:cNvPr>
          <p:cNvSpPr txBox="1">
            <a:spLocks noChangeArrowheads="1"/>
          </p:cNvSpPr>
          <p:nvPr/>
        </p:nvSpPr>
        <p:spPr>
          <a:xfrm>
            <a:off x="3332507" y="1236456"/>
            <a:ext cx="552698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8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TENGO UNA RED</a:t>
            </a:r>
          </a:p>
          <a:p>
            <a:r>
              <a:rPr lang="es-MX" altLang="en-US" sz="35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TÍPICA DE UN 9%</a:t>
            </a:r>
          </a:p>
        </p:txBody>
      </p:sp>
    </p:spTree>
    <p:extLst>
      <p:ext uri="{BB962C8B-B14F-4D97-AF65-F5344CB8AC3E}">
        <p14:creationId xmlns:p14="http://schemas.microsoft.com/office/powerpoint/2010/main" val="27326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50541F64-7515-7C40-BA9C-72AA4524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638FA28-B942-6049-A540-61007A2085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50A0E9-234C-A441-BB24-1847F18A3C0C}"/>
              </a:ext>
            </a:extLst>
          </p:cNvPr>
          <p:cNvSpPr txBox="1">
            <a:spLocks noChangeArrowheads="1"/>
          </p:cNvSpPr>
          <p:nvPr/>
        </p:nvSpPr>
        <p:spPr>
          <a:xfrm>
            <a:off x="3080691" y="1126217"/>
            <a:ext cx="552698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8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CATALOGO 1</a:t>
            </a:r>
          </a:p>
          <a:p>
            <a:r>
              <a:rPr lang="es-MX" altLang="en-US" sz="35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comienzo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672F70BA-3CD6-2549-A5C5-9780D0F67EDE}"/>
              </a:ext>
            </a:extLst>
          </p:cNvPr>
          <p:cNvGrpSpPr>
            <a:grpSpLocks/>
          </p:cNvGrpSpPr>
          <p:nvPr/>
        </p:nvGrpSpPr>
        <p:grpSpPr bwMode="auto">
          <a:xfrm>
            <a:off x="7141060" y="1238539"/>
            <a:ext cx="1727200" cy="1296987"/>
            <a:chOff x="1429" y="1933"/>
            <a:chExt cx="2131" cy="1452"/>
          </a:xfrm>
        </p:grpSpPr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F626A12F-58FE-0E4F-BDA9-E8DDB4FD9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B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F86D3EBB-D75A-574F-A48F-5AAC5565D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8D506317-3158-5D49-B7C3-91CD9C9A7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1445AF5-17B0-6E48-8584-717DD5C41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11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34380545-FFD2-8946-B3FC-02B4850FA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067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G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A2412D19-C6FC-324F-8A25-AF51C6C8B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" y="2160"/>
              <a:ext cx="681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7F7F04F0-08B5-2146-A006-438DA59FB8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205"/>
              <a:ext cx="181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9114C1DD-A23F-1949-A61B-694718FB3F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2" y="2205"/>
              <a:ext cx="253" cy="4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1AAA9DCC-2CE7-EC4F-89C4-E6047EDA5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17" y="2160"/>
              <a:ext cx="81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A54ABC6F-4A6E-B747-A39E-8E90C1A47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2840"/>
              <a:ext cx="4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BCCB85FA-5413-574C-94C4-57184C65F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840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529159BD-B635-E847-90FF-4406CDCCC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193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" name="Oval 6">
              <a:extLst>
                <a:ext uri="{FF2B5EF4-FFF2-40B4-BE49-F238E27FC236}">
                  <a16:creationId xmlns:a16="http://schemas.microsoft.com/office/drawing/2014/main" id="{A5B92DBD-F083-A648-B775-704178AAD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20" name="Text Box 16">
            <a:extLst>
              <a:ext uri="{FF2B5EF4-FFF2-40B4-BE49-F238E27FC236}">
                <a16:creationId xmlns:a16="http://schemas.microsoft.com/office/drawing/2014/main" id="{8FF79D27-4E5B-9346-B7BC-76EA60EA3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377" y="1029676"/>
            <a:ext cx="9060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9%</a:t>
            </a: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1.400 BP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5D78DF-9D5C-6948-99C6-4F477579D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658" y="2794476"/>
            <a:ext cx="663499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300" dirty="0">
                <a:latin typeface="Oriflame Sans" panose="020B0502020204020303" pitchFamily="34" charset="0"/>
              </a:rPr>
              <a:t>A se compromete a trabajar de manera que en dos catálogos haya doblado </a:t>
            </a:r>
            <a:br>
              <a:rPr lang="es-CO" altLang="en-US" sz="1300" dirty="0">
                <a:latin typeface="Oriflame Sans" panose="020B0502020204020303" pitchFamily="34" charset="0"/>
              </a:rPr>
            </a:br>
            <a:r>
              <a:rPr lang="es-CO" altLang="en-US" sz="1300" dirty="0">
                <a:latin typeface="Oriflame Sans" panose="020B0502020204020303" pitchFamily="34" charset="0"/>
              </a:rPr>
              <a:t>su red. Debe para ello reclutar directamente o con su grupo a 7 personas.</a:t>
            </a:r>
          </a:p>
          <a:p>
            <a:r>
              <a:rPr lang="es-CO" altLang="en-US" sz="1300" b="1" dirty="0">
                <a:latin typeface="Oriflame Sans" panose="020B0502020204020303" pitchFamily="34" charset="0"/>
              </a:rPr>
              <a:t>Acciones:</a:t>
            </a:r>
            <a:r>
              <a:rPr lang="es-CO" altLang="en-US" sz="1300" dirty="0">
                <a:latin typeface="Oriflame Sans" panose="020B0502020204020303" pitchFamily="34" charset="0"/>
              </a:rPr>
              <a:t> Apoyar a B y a C (que no han comenzado) y aumentar sus directos.</a:t>
            </a:r>
            <a:endParaRPr lang="es-ES" altLang="en-US" sz="1300" dirty="0">
              <a:latin typeface="Oriflame Sans" panose="020B0502020204020303" pitchFamily="34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74F6AD3E-D0EB-684C-9F71-FD88D16CD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089" y="3971066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Final:</a:t>
            </a:r>
            <a:endParaRPr lang="es-ES" altLang="en-US" sz="1600" dirty="0">
              <a:latin typeface="Oriflame Sans" panose="020B0502020204020303" pitchFamily="34" charset="0"/>
            </a:endParaRPr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99A1E93D-68BD-0346-B024-18E42EF17003}"/>
              </a:ext>
            </a:extLst>
          </p:cNvPr>
          <p:cNvGrpSpPr>
            <a:grpSpLocks/>
          </p:cNvGrpSpPr>
          <p:nvPr/>
        </p:nvGrpSpPr>
        <p:grpSpPr bwMode="auto">
          <a:xfrm>
            <a:off x="3602850" y="3999971"/>
            <a:ext cx="2741612" cy="1296987"/>
            <a:chOff x="1519" y="2840"/>
            <a:chExt cx="1727" cy="817"/>
          </a:xfrm>
        </p:grpSpPr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31538F46-E21E-E44F-A2E8-FE1A9997A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5F330CB4-515A-9C4B-BB07-09C2AE5951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2993"/>
              <a:ext cx="92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94795031-5387-6549-80D6-20EDD15017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70" y="2993"/>
              <a:ext cx="118" cy="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36366842-C311-4941-A072-EF1639A1C3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92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9B320B6F-0AB3-5A46-9D6D-79F2335C06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5" y="3350"/>
              <a:ext cx="23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A6EBFBD6-CCE8-6A44-84EB-C0029DE44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0" name="Line 33">
              <a:extLst>
                <a:ext uri="{FF2B5EF4-FFF2-40B4-BE49-F238E27FC236}">
                  <a16:creationId xmlns:a16="http://schemas.microsoft.com/office/drawing/2014/main" id="{76CAFA7B-AB89-934C-A05E-00A4C346ED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2963"/>
              <a:ext cx="694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0712E16A-48C1-D241-96A2-306E5F9BE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2949"/>
              <a:ext cx="712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C583E0AC-815F-DA46-989E-4092FF5012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3343"/>
              <a:ext cx="3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92323EE3-FF32-5243-BE1E-0C0432B4D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4" name="Oval 31">
              <a:extLst>
                <a:ext uri="{FF2B5EF4-FFF2-40B4-BE49-F238E27FC236}">
                  <a16:creationId xmlns:a16="http://schemas.microsoft.com/office/drawing/2014/main" id="{B79066B0-9C0A-3545-BE34-D8FB7CB0E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I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FBE57EAB-B0B8-2A45-941E-7F35942CB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3987DD9F-2A2F-2C42-88ED-A60ACAB8A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J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7" name="Oval 24">
              <a:extLst>
                <a:ext uri="{FF2B5EF4-FFF2-40B4-BE49-F238E27FC236}">
                  <a16:creationId xmlns:a16="http://schemas.microsoft.com/office/drawing/2014/main" id="{0222553F-4398-C646-98AA-2FCE8119A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321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8" name="Oval 23">
              <a:extLst>
                <a:ext uri="{FF2B5EF4-FFF2-40B4-BE49-F238E27FC236}">
                  <a16:creationId xmlns:a16="http://schemas.microsoft.com/office/drawing/2014/main" id="{B14FC56D-4723-844D-8690-A2EC4B977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39" name="Text Box 36">
            <a:extLst>
              <a:ext uri="{FF2B5EF4-FFF2-40B4-BE49-F238E27FC236}">
                <a16:creationId xmlns:a16="http://schemas.microsoft.com/office/drawing/2014/main" id="{4726451D-977E-2D41-B6F2-48CE8E39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895" y="3964876"/>
            <a:ext cx="234320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Reclutó a: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H,I,J</a:t>
            </a:r>
          </a:p>
          <a:p>
            <a:endParaRPr lang="es-CO" altLang="en-US" sz="80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Se le desmotivaron: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G y B</a:t>
            </a:r>
          </a:p>
          <a:p>
            <a:endParaRPr lang="es-CO" altLang="en-US" sz="80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A: </a:t>
            </a:r>
            <a:r>
              <a:rPr lang="es-CO" altLang="en-US" sz="1400" dirty="0">
                <a:latin typeface="Oriflame Sans" panose="020B0502020204020303" pitchFamily="34" charset="0"/>
              </a:rPr>
              <a:t>Es un 9% con 1.600 BP.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40" name="Line 37">
            <a:extLst>
              <a:ext uri="{FF2B5EF4-FFF2-40B4-BE49-F238E27FC236}">
                <a16:creationId xmlns:a16="http://schemas.microsoft.com/office/drawing/2014/main" id="{A3EB4381-3C37-9B40-9056-6C405C1042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36089" y="3708613"/>
            <a:ext cx="6022199" cy="179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9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945E7D6-D0C9-7249-BC98-A028CCB8C2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D808A8B-3BA8-D543-AE6E-65E8F435A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77767BE5-8E84-CA47-864D-0FCDE88E9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325" y="1009831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9%</a:t>
            </a: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1.600 BP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248DE354-5984-664D-ACDD-C02FB8093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613" y="2364049"/>
            <a:ext cx="628088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Plan de Trabajo.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Un esfuerzo mayor en el segundo catálogo  - reclutar 4 personas en la red.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Dado que B se desmotivó, voy a apoyar a E y a H.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Y seguiré trabajando en mis directos para ganar mayor diferencial.</a:t>
            </a:r>
          </a:p>
          <a:p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1B6D2743-5078-824F-8FF9-24E61E432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0019" y="3429000"/>
            <a:ext cx="615711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AA7D81DE-50BF-2F4B-ABC1-1D3F7B117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19" y="3662264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Final:</a:t>
            </a:r>
            <a:endParaRPr lang="es-ES" altLang="en-US" sz="1600" dirty="0">
              <a:latin typeface="Oriflame Sans" panose="020B0502020204020303" pitchFamily="34" charset="0"/>
            </a:endParaRP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13325D74-2467-8646-A95B-CB12FBEF0AD4}"/>
              </a:ext>
            </a:extLst>
          </p:cNvPr>
          <p:cNvGrpSpPr>
            <a:grpSpLocks/>
          </p:cNvGrpSpPr>
          <p:nvPr/>
        </p:nvGrpSpPr>
        <p:grpSpPr bwMode="auto">
          <a:xfrm>
            <a:off x="3215302" y="3970041"/>
            <a:ext cx="3560885" cy="1257236"/>
            <a:chOff x="793" y="2840"/>
            <a:chExt cx="2314" cy="817"/>
          </a:xfrm>
        </p:grpSpPr>
        <p:sp>
          <p:nvSpPr>
            <p:cNvPr id="10" name="Line 27">
              <a:extLst>
                <a:ext uri="{FF2B5EF4-FFF2-40B4-BE49-F238E27FC236}">
                  <a16:creationId xmlns:a16="http://schemas.microsoft.com/office/drawing/2014/main" id="{77E9073C-EE13-C540-9E82-22A9530900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7" y="2993"/>
              <a:ext cx="118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CD95E1F7-3CCD-4844-B25F-3D47750F7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7" y="2953"/>
              <a:ext cx="145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728193A7-F7C1-FF40-B06A-00935EC09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14FD8D38-A989-DB4A-B287-9CF8373C8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2937"/>
              <a:ext cx="777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36">
              <a:extLst>
                <a:ext uri="{FF2B5EF4-FFF2-40B4-BE49-F238E27FC236}">
                  <a16:creationId xmlns:a16="http://schemas.microsoft.com/office/drawing/2014/main" id="{122606B5-F325-134B-8BAC-F8E59AB44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" y="2937"/>
              <a:ext cx="1018" cy="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7">
              <a:extLst>
                <a:ext uri="{FF2B5EF4-FFF2-40B4-BE49-F238E27FC236}">
                  <a16:creationId xmlns:a16="http://schemas.microsoft.com/office/drawing/2014/main" id="{9228A3FD-75DB-A442-989E-B111930C0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6" y="2911"/>
              <a:ext cx="1064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8">
              <a:extLst>
                <a:ext uri="{FF2B5EF4-FFF2-40B4-BE49-F238E27FC236}">
                  <a16:creationId xmlns:a16="http://schemas.microsoft.com/office/drawing/2014/main" id="{8F18689F-280F-D047-A047-E48B712599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6" y="3339"/>
              <a:ext cx="4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39">
              <a:extLst>
                <a:ext uri="{FF2B5EF4-FFF2-40B4-BE49-F238E27FC236}">
                  <a16:creationId xmlns:a16="http://schemas.microsoft.com/office/drawing/2014/main" id="{F904F740-47CC-1743-9B27-89D50EF512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3339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3">
              <a:extLst>
                <a:ext uri="{FF2B5EF4-FFF2-40B4-BE49-F238E27FC236}">
                  <a16:creationId xmlns:a16="http://schemas.microsoft.com/office/drawing/2014/main" id="{8981E238-29C5-D44C-B334-055669B9E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8564D3F6-95F1-B44C-A233-F1E92964A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id="{ACEC22E7-8EE2-7A41-8CAD-00A5B663E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1" name="Oval 30">
              <a:extLst>
                <a:ext uri="{FF2B5EF4-FFF2-40B4-BE49-F238E27FC236}">
                  <a16:creationId xmlns:a16="http://schemas.microsoft.com/office/drawing/2014/main" id="{A93B5E9D-832C-644F-A738-ABEC8C6F3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2" name="Oval 32">
              <a:extLst>
                <a:ext uri="{FF2B5EF4-FFF2-40B4-BE49-F238E27FC236}">
                  <a16:creationId xmlns:a16="http://schemas.microsoft.com/office/drawing/2014/main" id="{6EE529CB-67C4-9B45-A85C-B3817BEC3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3" name="Oval 33">
              <a:extLst>
                <a:ext uri="{FF2B5EF4-FFF2-40B4-BE49-F238E27FC236}">
                  <a16:creationId xmlns:a16="http://schemas.microsoft.com/office/drawing/2014/main" id="{951499FC-98BF-C248-A9F0-795F92C31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M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4" name="Oval 34">
              <a:extLst>
                <a:ext uri="{FF2B5EF4-FFF2-40B4-BE49-F238E27FC236}">
                  <a16:creationId xmlns:a16="http://schemas.microsoft.com/office/drawing/2014/main" id="{AAAB8FF1-42FC-2E44-A12E-1CB5E20C1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5" name="Oval 35">
              <a:extLst>
                <a:ext uri="{FF2B5EF4-FFF2-40B4-BE49-F238E27FC236}">
                  <a16:creationId xmlns:a16="http://schemas.microsoft.com/office/drawing/2014/main" id="{9D04DB81-EDBB-3642-8C7E-AD2508282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L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FA49CCF6-B20F-9B46-B201-E7543E4F4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22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27" name="Text Box 41">
            <a:extLst>
              <a:ext uri="{FF2B5EF4-FFF2-40B4-BE49-F238E27FC236}">
                <a16:creationId xmlns:a16="http://schemas.microsoft.com/office/drawing/2014/main" id="{7FE7842D-EB36-A245-882F-88BCABAEC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497" y="3971791"/>
            <a:ext cx="2350323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Reclutó a: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K , L , M, N</a:t>
            </a:r>
          </a:p>
          <a:p>
            <a:endParaRPr lang="es-CO" altLang="en-US" sz="110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Se le desmotivaron: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I , F , J</a:t>
            </a:r>
          </a:p>
          <a:p>
            <a:endParaRPr lang="es-CO" altLang="en-US" sz="105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A: </a:t>
            </a:r>
            <a:r>
              <a:rPr lang="es-CO" altLang="en-US" sz="1400" dirty="0">
                <a:latin typeface="Oriflame Sans" panose="020B0502020204020303" pitchFamily="34" charset="0"/>
              </a:rPr>
              <a:t>Es un 12% con 1.800 BP.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grpSp>
        <p:nvGrpSpPr>
          <p:cNvPr id="28" name="Group 20">
            <a:extLst>
              <a:ext uri="{FF2B5EF4-FFF2-40B4-BE49-F238E27FC236}">
                <a16:creationId xmlns:a16="http://schemas.microsoft.com/office/drawing/2014/main" id="{F0C8C2BD-A665-624D-84CA-9C13A8E82B81}"/>
              </a:ext>
            </a:extLst>
          </p:cNvPr>
          <p:cNvGrpSpPr>
            <a:grpSpLocks/>
          </p:cNvGrpSpPr>
          <p:nvPr/>
        </p:nvGrpSpPr>
        <p:grpSpPr bwMode="auto">
          <a:xfrm>
            <a:off x="6555525" y="1158401"/>
            <a:ext cx="2741612" cy="1296987"/>
            <a:chOff x="1519" y="2840"/>
            <a:chExt cx="1727" cy="817"/>
          </a:xfrm>
        </p:grpSpPr>
        <p:sp>
          <p:nvSpPr>
            <p:cNvPr id="29" name="Oval 25">
              <a:extLst>
                <a:ext uri="{FF2B5EF4-FFF2-40B4-BE49-F238E27FC236}">
                  <a16:creationId xmlns:a16="http://schemas.microsoft.com/office/drawing/2014/main" id="{D9121A3C-5016-6341-BBBD-2671D35E1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60CEFA13-D713-6543-B8C0-EC679ECA27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2993"/>
              <a:ext cx="92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11382FF1-E715-6045-B47F-052FECD6B5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70" y="2993"/>
              <a:ext cx="118" cy="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993EC5A0-C556-2942-8F0D-2ED7051C3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92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9">
              <a:extLst>
                <a:ext uri="{FF2B5EF4-FFF2-40B4-BE49-F238E27FC236}">
                  <a16:creationId xmlns:a16="http://schemas.microsoft.com/office/drawing/2014/main" id="{C973E665-215D-F249-A44D-E2005042B4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5" y="3350"/>
              <a:ext cx="23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2">
              <a:extLst>
                <a:ext uri="{FF2B5EF4-FFF2-40B4-BE49-F238E27FC236}">
                  <a16:creationId xmlns:a16="http://schemas.microsoft.com/office/drawing/2014/main" id="{1758A64E-561D-8948-B4B9-E2A8ADB07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5" name="Line 33">
              <a:extLst>
                <a:ext uri="{FF2B5EF4-FFF2-40B4-BE49-F238E27FC236}">
                  <a16:creationId xmlns:a16="http://schemas.microsoft.com/office/drawing/2014/main" id="{1F544D83-A3E1-0D48-8B7C-030AFE2A6C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2963"/>
              <a:ext cx="694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4">
              <a:extLst>
                <a:ext uri="{FF2B5EF4-FFF2-40B4-BE49-F238E27FC236}">
                  <a16:creationId xmlns:a16="http://schemas.microsoft.com/office/drawing/2014/main" id="{C64BFBF0-59BB-CF47-8B06-09B52A810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2949"/>
              <a:ext cx="712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5">
              <a:extLst>
                <a:ext uri="{FF2B5EF4-FFF2-40B4-BE49-F238E27FC236}">
                  <a16:creationId xmlns:a16="http://schemas.microsoft.com/office/drawing/2014/main" id="{EB058707-E5D6-5548-B22C-96C5247033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3343"/>
              <a:ext cx="3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AF522DC5-523F-C446-8BDD-1941B77B2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9" name="Oval 31">
              <a:extLst>
                <a:ext uri="{FF2B5EF4-FFF2-40B4-BE49-F238E27FC236}">
                  <a16:creationId xmlns:a16="http://schemas.microsoft.com/office/drawing/2014/main" id="{16AB6165-B308-FF49-B3F2-7495617F5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I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id="{8E47483B-E3DD-6043-AA9C-C9ACD1580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1" name="Oval 30">
              <a:extLst>
                <a:ext uri="{FF2B5EF4-FFF2-40B4-BE49-F238E27FC236}">
                  <a16:creationId xmlns:a16="http://schemas.microsoft.com/office/drawing/2014/main" id="{D145331B-DC15-6741-934E-F85538360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J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2" name="Oval 24">
              <a:extLst>
                <a:ext uri="{FF2B5EF4-FFF2-40B4-BE49-F238E27FC236}">
                  <a16:creationId xmlns:a16="http://schemas.microsoft.com/office/drawing/2014/main" id="{47C709BA-551D-8E40-8A83-677FBBADA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321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3" name="Oval 23">
              <a:extLst>
                <a:ext uri="{FF2B5EF4-FFF2-40B4-BE49-F238E27FC236}">
                  <a16:creationId xmlns:a16="http://schemas.microsoft.com/office/drawing/2014/main" id="{B8B878FB-1677-DB4F-8E81-7CCF9C809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44" name="Rectangle 2">
            <a:extLst>
              <a:ext uri="{FF2B5EF4-FFF2-40B4-BE49-F238E27FC236}">
                <a16:creationId xmlns:a16="http://schemas.microsoft.com/office/drawing/2014/main" id="{F4B8694B-B3BA-D347-A11C-343673DE34C4}"/>
              </a:ext>
            </a:extLst>
          </p:cNvPr>
          <p:cNvSpPr txBox="1">
            <a:spLocks noChangeArrowheads="1"/>
          </p:cNvSpPr>
          <p:nvPr/>
        </p:nvSpPr>
        <p:spPr>
          <a:xfrm>
            <a:off x="3059794" y="998126"/>
            <a:ext cx="552698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CATALOGO 2</a:t>
            </a:r>
          </a:p>
          <a:p>
            <a:r>
              <a:rPr lang="es-MX" altLang="en-US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COMIENZO</a:t>
            </a:r>
          </a:p>
        </p:txBody>
      </p:sp>
    </p:spTree>
    <p:extLst>
      <p:ext uri="{BB962C8B-B14F-4D97-AF65-F5344CB8AC3E}">
        <p14:creationId xmlns:p14="http://schemas.microsoft.com/office/powerpoint/2010/main" val="12611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B1FB9131-01D3-2C45-A188-EAB5629D3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2EA163-319A-0347-84D1-DB3EC8160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B5F7266-289E-E649-AF65-1B41EB1BADC0}"/>
              </a:ext>
            </a:extLst>
          </p:cNvPr>
          <p:cNvSpPr txBox="1">
            <a:spLocks noChangeArrowheads="1"/>
          </p:cNvSpPr>
          <p:nvPr/>
        </p:nvSpPr>
        <p:spPr>
          <a:xfrm>
            <a:off x="3094881" y="1085098"/>
            <a:ext cx="552698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CATALOGO 3</a:t>
            </a:r>
          </a:p>
          <a:p>
            <a:r>
              <a:rPr lang="es-MX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COMIENZO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BC7B7D2-13AA-6347-8A7C-6DEBD3858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169" y="1006328"/>
            <a:ext cx="963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12%</a:t>
            </a: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1.800  BP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7E3D58A-ABC0-3842-9B2C-14F88253A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519" y="2362028"/>
            <a:ext cx="60404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200" b="1" dirty="0">
                <a:latin typeface="Oriflame Sans" panose="020B0502020204020303" pitchFamily="34" charset="0"/>
              </a:rPr>
              <a:t>Plan de Trabajo.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De acuerdo con la experiencia de los dos catálogos, A concluye que se le inactivan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quienes no tienen un motivo (alguien abajo) para quedarse.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Decide dedicar el mes a que sus directos consigan por lo menos un nuevo,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a expensas de disminuir sus diferenciales.</a:t>
            </a:r>
          </a:p>
          <a:p>
            <a:endParaRPr lang="es-ES" altLang="en-US" sz="1200" dirty="0">
              <a:latin typeface="Oriflame Sans" panose="020B0502020204020303" pitchFamily="34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60178635-5993-694A-909C-A71629DE8C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1194" y="3532281"/>
            <a:ext cx="6040437" cy="106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9C347EA-7E45-BD4E-9B4E-E8528F44B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081" y="3696963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Final:</a:t>
            </a:r>
            <a:endParaRPr lang="es-ES" altLang="en-US" sz="1600" dirty="0">
              <a:latin typeface="Oriflame Sans" panose="020B0502020204020303" pitchFamily="3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556C4B65-503A-614A-BF50-53A5FB537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014" y="3751469"/>
            <a:ext cx="240482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Reclutó a: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O ,  P,  Q</a:t>
            </a:r>
          </a:p>
          <a:p>
            <a:endParaRPr lang="es-CO" altLang="en-US" sz="140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Se le desmotivaron: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L, N, M</a:t>
            </a:r>
          </a:p>
          <a:p>
            <a:endParaRPr lang="es-CO" altLang="en-US" sz="140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A: </a:t>
            </a:r>
            <a:r>
              <a:rPr lang="es-CO" altLang="en-US" sz="1400" dirty="0">
                <a:latin typeface="Oriflame Sans" panose="020B0502020204020303" pitchFamily="34" charset="0"/>
              </a:rPr>
              <a:t>Es un 12% con 1.800  BP.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grpSp>
        <p:nvGrpSpPr>
          <p:cNvPr id="11" name="Group 26">
            <a:extLst>
              <a:ext uri="{FF2B5EF4-FFF2-40B4-BE49-F238E27FC236}">
                <a16:creationId xmlns:a16="http://schemas.microsoft.com/office/drawing/2014/main" id="{7E3789C3-685F-AC47-B4E8-CB665A8F73EB}"/>
              </a:ext>
            </a:extLst>
          </p:cNvPr>
          <p:cNvGrpSpPr>
            <a:grpSpLocks/>
          </p:cNvGrpSpPr>
          <p:nvPr/>
        </p:nvGrpSpPr>
        <p:grpSpPr bwMode="auto">
          <a:xfrm>
            <a:off x="3329519" y="3863506"/>
            <a:ext cx="3249612" cy="1368425"/>
            <a:chOff x="791" y="2840"/>
            <a:chExt cx="2047" cy="862"/>
          </a:xfrm>
        </p:grpSpPr>
        <p:sp>
          <p:nvSpPr>
            <p:cNvPr id="12" name="Line 31">
              <a:extLst>
                <a:ext uri="{FF2B5EF4-FFF2-40B4-BE49-F238E27FC236}">
                  <a16:creationId xmlns:a16="http://schemas.microsoft.com/office/drawing/2014/main" id="{CB0A6368-4720-5048-8CE4-50EC9348F0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3" y="2993"/>
              <a:ext cx="92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95C6C974-51F3-3241-B589-BD781C0C6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2963"/>
              <a:ext cx="158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33">
              <a:extLst>
                <a:ext uri="{FF2B5EF4-FFF2-40B4-BE49-F238E27FC236}">
                  <a16:creationId xmlns:a16="http://schemas.microsoft.com/office/drawing/2014/main" id="{00D00258-44DF-394E-B8D7-66AE0970EC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4FDB1C92-0D62-B247-9E6C-9C3872C6A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" y="2919"/>
              <a:ext cx="764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1B610E9F-F534-F547-AD8A-EF8D5452B0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8" y="2937"/>
              <a:ext cx="1039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41">
              <a:extLst>
                <a:ext uri="{FF2B5EF4-FFF2-40B4-BE49-F238E27FC236}">
                  <a16:creationId xmlns:a16="http://schemas.microsoft.com/office/drawing/2014/main" id="{22C4F2D9-28BA-984D-8E99-C998444B6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0" y="3330"/>
              <a:ext cx="4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5662F777-931D-744D-87BA-CFA598F85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7" y="3334"/>
              <a:ext cx="33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43">
              <a:extLst>
                <a:ext uri="{FF2B5EF4-FFF2-40B4-BE49-F238E27FC236}">
                  <a16:creationId xmlns:a16="http://schemas.microsoft.com/office/drawing/2014/main" id="{1139F949-ECCD-5C4D-B22B-3832FE8129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" y="3293"/>
              <a:ext cx="14" cy="2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>
              <a:extLst>
                <a:ext uri="{FF2B5EF4-FFF2-40B4-BE49-F238E27FC236}">
                  <a16:creationId xmlns:a16="http://schemas.microsoft.com/office/drawing/2014/main" id="{6B38D0D3-3CC4-984E-8F77-FAD0168AA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A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21" name="Oval 28">
              <a:extLst>
                <a:ext uri="{FF2B5EF4-FFF2-40B4-BE49-F238E27FC236}">
                  <a16:creationId xmlns:a16="http://schemas.microsoft.com/office/drawing/2014/main" id="{C8C8342E-0391-8D47-816D-1DFC08706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2" name="Oval 29">
              <a:extLst>
                <a:ext uri="{FF2B5EF4-FFF2-40B4-BE49-F238E27FC236}">
                  <a16:creationId xmlns:a16="http://schemas.microsoft.com/office/drawing/2014/main" id="{86205E6C-365D-2447-951F-28D016552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3" name="Oval 30">
              <a:extLst>
                <a:ext uri="{FF2B5EF4-FFF2-40B4-BE49-F238E27FC236}">
                  <a16:creationId xmlns:a16="http://schemas.microsoft.com/office/drawing/2014/main" id="{CA628C01-FD6C-9948-B818-7444DF0C8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22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4" name="Oval 34">
              <a:extLst>
                <a:ext uri="{FF2B5EF4-FFF2-40B4-BE49-F238E27FC236}">
                  <a16:creationId xmlns:a16="http://schemas.microsoft.com/office/drawing/2014/main" id="{56BB4CE1-E364-7B4F-838F-2A187C6E2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5" name="Oval 36">
              <a:extLst>
                <a:ext uri="{FF2B5EF4-FFF2-40B4-BE49-F238E27FC236}">
                  <a16:creationId xmlns:a16="http://schemas.microsoft.com/office/drawing/2014/main" id="{1FE8EA65-5806-8040-81E5-B4680B99F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6" name="Oval 38">
              <a:extLst>
                <a:ext uri="{FF2B5EF4-FFF2-40B4-BE49-F238E27FC236}">
                  <a16:creationId xmlns:a16="http://schemas.microsoft.com/office/drawing/2014/main" id="{AB1B9633-140A-2248-9F63-EC4CE0FA0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549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O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7" name="Oval 39">
              <a:extLst>
                <a:ext uri="{FF2B5EF4-FFF2-40B4-BE49-F238E27FC236}">
                  <a16:creationId xmlns:a16="http://schemas.microsoft.com/office/drawing/2014/main" id="{09CCFE96-0E57-7D40-B616-981A86CF2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352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P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8" name="Oval 40">
              <a:extLst>
                <a:ext uri="{FF2B5EF4-FFF2-40B4-BE49-F238E27FC236}">
                  <a16:creationId xmlns:a16="http://schemas.microsoft.com/office/drawing/2014/main" id="{9FCAA2BF-7F7F-B047-AD1F-BEAA9EF54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352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Q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29" name="Group 22">
            <a:extLst>
              <a:ext uri="{FF2B5EF4-FFF2-40B4-BE49-F238E27FC236}">
                <a16:creationId xmlns:a16="http://schemas.microsoft.com/office/drawing/2014/main" id="{07848C12-63CB-C248-BB86-7430CBAB2E03}"/>
              </a:ext>
            </a:extLst>
          </p:cNvPr>
          <p:cNvGrpSpPr>
            <a:grpSpLocks/>
          </p:cNvGrpSpPr>
          <p:nvPr/>
        </p:nvGrpSpPr>
        <p:grpSpPr bwMode="auto">
          <a:xfrm>
            <a:off x="6041126" y="1320531"/>
            <a:ext cx="3120506" cy="1101752"/>
            <a:chOff x="793" y="2840"/>
            <a:chExt cx="2314" cy="817"/>
          </a:xfrm>
        </p:grpSpPr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56E004F1-8C61-4647-BDD9-9C261FAC12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7" y="2993"/>
              <a:ext cx="118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3CFA84A6-CAB6-9B46-A7B7-C056B4CEB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7" y="2953"/>
              <a:ext cx="145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5E1415FC-D789-794A-BFFE-D225EAC1E2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1">
              <a:extLst>
                <a:ext uri="{FF2B5EF4-FFF2-40B4-BE49-F238E27FC236}">
                  <a16:creationId xmlns:a16="http://schemas.microsoft.com/office/drawing/2014/main" id="{C5D3C533-41A3-674F-BF28-FA46D6A2E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2937"/>
              <a:ext cx="777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6">
              <a:extLst>
                <a:ext uri="{FF2B5EF4-FFF2-40B4-BE49-F238E27FC236}">
                  <a16:creationId xmlns:a16="http://schemas.microsoft.com/office/drawing/2014/main" id="{B3C7A316-FAF8-624B-935C-C89ACC9DE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6" y="2937"/>
              <a:ext cx="1018" cy="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7">
              <a:extLst>
                <a:ext uri="{FF2B5EF4-FFF2-40B4-BE49-F238E27FC236}">
                  <a16:creationId xmlns:a16="http://schemas.microsoft.com/office/drawing/2014/main" id="{25927695-B205-3545-9EE4-241636D25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6" y="2911"/>
              <a:ext cx="1064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8">
              <a:extLst>
                <a:ext uri="{FF2B5EF4-FFF2-40B4-BE49-F238E27FC236}">
                  <a16:creationId xmlns:a16="http://schemas.microsoft.com/office/drawing/2014/main" id="{F2B358A6-AF5E-2047-8650-C9890029B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6" y="3339"/>
              <a:ext cx="4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9">
              <a:extLst>
                <a:ext uri="{FF2B5EF4-FFF2-40B4-BE49-F238E27FC236}">
                  <a16:creationId xmlns:a16="http://schemas.microsoft.com/office/drawing/2014/main" id="{A35651A5-3EE5-A74D-AF87-0DA3A487A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3339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23">
              <a:extLst>
                <a:ext uri="{FF2B5EF4-FFF2-40B4-BE49-F238E27FC236}">
                  <a16:creationId xmlns:a16="http://schemas.microsoft.com/office/drawing/2014/main" id="{A167DE47-6459-164B-9B91-1ECDBB6DC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A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39" name="Oval 24">
              <a:extLst>
                <a:ext uri="{FF2B5EF4-FFF2-40B4-BE49-F238E27FC236}">
                  <a16:creationId xmlns:a16="http://schemas.microsoft.com/office/drawing/2014/main" id="{96774DF3-65BB-2C4C-A881-F4CE1F998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0" name="Oval 25">
              <a:extLst>
                <a:ext uri="{FF2B5EF4-FFF2-40B4-BE49-F238E27FC236}">
                  <a16:creationId xmlns:a16="http://schemas.microsoft.com/office/drawing/2014/main" id="{E6165FDD-6E6F-2349-AC00-69AD6B76B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1" name="Oval 30">
              <a:extLst>
                <a:ext uri="{FF2B5EF4-FFF2-40B4-BE49-F238E27FC236}">
                  <a16:creationId xmlns:a16="http://schemas.microsoft.com/office/drawing/2014/main" id="{F5929215-25BB-DC42-BC63-AEAF0449C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2" name="Oval 32">
              <a:extLst>
                <a:ext uri="{FF2B5EF4-FFF2-40B4-BE49-F238E27FC236}">
                  <a16:creationId xmlns:a16="http://schemas.microsoft.com/office/drawing/2014/main" id="{EA3B9540-108A-D94D-A55D-9877D3A1D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3" name="Oval 33">
              <a:extLst>
                <a:ext uri="{FF2B5EF4-FFF2-40B4-BE49-F238E27FC236}">
                  <a16:creationId xmlns:a16="http://schemas.microsoft.com/office/drawing/2014/main" id="{4AE9C28A-B38F-0441-A515-65DB31FC5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M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4" name="Oval 34">
              <a:extLst>
                <a:ext uri="{FF2B5EF4-FFF2-40B4-BE49-F238E27FC236}">
                  <a16:creationId xmlns:a16="http://schemas.microsoft.com/office/drawing/2014/main" id="{1C3D4ADC-B7DB-624B-A1C6-87F3AF57A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5" name="Oval 35">
              <a:extLst>
                <a:ext uri="{FF2B5EF4-FFF2-40B4-BE49-F238E27FC236}">
                  <a16:creationId xmlns:a16="http://schemas.microsoft.com/office/drawing/2014/main" id="{C9E27798-0389-F54E-9A00-039FF520D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L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6" name="Oval 26">
              <a:extLst>
                <a:ext uri="{FF2B5EF4-FFF2-40B4-BE49-F238E27FC236}">
                  <a16:creationId xmlns:a16="http://schemas.microsoft.com/office/drawing/2014/main" id="{08F73AEF-CB4C-3046-B7B3-684565ADD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22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2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C857D98-8B05-2640-BA45-F45A059C3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736" y="1688153"/>
            <a:ext cx="11090275" cy="1615421"/>
          </a:xfrm>
        </p:spPr>
        <p:txBody>
          <a:bodyPr anchor="ctr"/>
          <a:lstStyle/>
          <a:p>
            <a:pPr marL="0" indent="0">
              <a:lnSpc>
                <a:spcPct val="100000"/>
              </a:lnSpc>
            </a:pPr>
            <a:r>
              <a:rPr lang="es-ES" sz="8800" noProof="1">
                <a:latin typeface="Oriflame Sans" panose="020B0502020204020303" pitchFamily="34" charset="0"/>
                <a:cs typeface="Arial" panose="020B0604020202020204" pitchFamily="34" charset="0"/>
              </a:rPr>
              <a:t>DE REGRESO </a:t>
            </a:r>
            <a:br>
              <a:rPr lang="es-ES" sz="8800" noProof="1">
                <a:latin typeface="Oriflame Sans" panose="020B0502020204020303" pitchFamily="34" charset="0"/>
                <a:cs typeface="Arial" panose="020B0604020202020204" pitchFamily="34" charset="0"/>
              </a:rPr>
            </a:br>
            <a:r>
              <a:rPr lang="es-ES" sz="8800" noProof="1">
                <a:latin typeface="Oriflame Sans" panose="020B0502020204020303" pitchFamily="34" charset="0"/>
                <a:cs typeface="Arial" panose="020B0604020202020204" pitchFamily="34" charset="0"/>
              </a:rPr>
              <a:t>A LO BÁSICO</a:t>
            </a:r>
            <a:endParaRPr lang="es-ES_tradnl" sz="8800" dirty="0">
              <a:latin typeface="Oriflame Sans" panose="020B0502020204020303" pitchFamily="34" charset="0"/>
              <a:cs typeface="Arial" panose="020B0604020202020204" pitchFamily="34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9D89ABCE-4CA2-B745-A234-099733D13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731" y="3823700"/>
            <a:ext cx="11090280" cy="1946227"/>
          </a:xfrm>
        </p:spPr>
        <p:txBody>
          <a:bodyPr/>
          <a:lstStyle/>
          <a:p>
            <a:r>
              <a:rPr lang="es-ES" sz="2800" b="1" noProof="1">
                <a:solidFill>
                  <a:srgbClr val="FFFFFF"/>
                </a:solidFill>
                <a:latin typeface="Oriflame Sans" panose="020B0502020204020303" pitchFamily="34" charset="0"/>
                <a:cs typeface="Arial" panose="020B0604020202020204" pitchFamily="34" charset="0"/>
              </a:rPr>
              <a:t>IMPORTANCIA DE LA PROFUNDIDAD</a:t>
            </a:r>
            <a:endParaRPr lang="es-ES_tradnl" sz="2800" b="1" dirty="0">
              <a:latin typeface="Oriflame Sans" panose="020B05020202040203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972FE56-C23F-7C44-9650-E030937AEC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B5AA1-4A33-2E48-A873-EA7E3A31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Text Box 71">
            <a:extLst>
              <a:ext uri="{FF2B5EF4-FFF2-40B4-BE49-F238E27FC236}">
                <a16:creationId xmlns:a16="http://schemas.microsoft.com/office/drawing/2014/main" id="{DA77CECE-28B6-2244-BDF5-E2B460DFA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341" y="2174105"/>
            <a:ext cx="787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b="1" dirty="0">
                <a:latin typeface="Oriflame Sans" panose="020B0502020204020303" pitchFamily="34" charset="0"/>
              </a:rPr>
              <a:t>Inicio</a:t>
            </a:r>
            <a:endParaRPr lang="es-ES" altLang="en-US" b="1" dirty="0">
              <a:latin typeface="Oriflame Sans" panose="020B0502020204020303" pitchFamily="34" charset="0"/>
            </a:endParaRPr>
          </a:p>
        </p:txBody>
      </p:sp>
      <p:sp>
        <p:nvSpPr>
          <p:cNvPr id="6" name="Text Box 72">
            <a:extLst>
              <a:ext uri="{FF2B5EF4-FFF2-40B4-BE49-F238E27FC236}">
                <a16:creationId xmlns:a16="http://schemas.microsoft.com/office/drawing/2014/main" id="{5190756B-D02A-6B4E-8526-54E1E2869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230" y="2232657"/>
            <a:ext cx="271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b="1">
                <a:latin typeface="Oriflame Sans" panose="020B0502020204020303" pitchFamily="34" charset="0"/>
              </a:rPr>
              <a:t>1</a:t>
            </a:r>
            <a:endParaRPr lang="es-ES" altLang="en-US" b="1">
              <a:latin typeface="Oriflame Sans" panose="020B0502020204020303" pitchFamily="34" charset="0"/>
            </a:endParaRPr>
          </a:p>
        </p:txBody>
      </p:sp>
      <p:sp>
        <p:nvSpPr>
          <p:cNvPr id="7" name="Text Box 73">
            <a:extLst>
              <a:ext uri="{FF2B5EF4-FFF2-40B4-BE49-F238E27FC236}">
                <a16:creationId xmlns:a16="http://schemas.microsoft.com/office/drawing/2014/main" id="{1FB401E5-3620-8546-AC24-836DE4F1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666" y="3835985"/>
            <a:ext cx="3225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b="1" dirty="0">
                <a:latin typeface="Oriflame Sans" panose="020B0502020204020303" pitchFamily="34" charset="0"/>
              </a:rPr>
              <a:t>2</a:t>
            </a:r>
            <a:endParaRPr lang="es-ES" altLang="en-US" b="1" dirty="0">
              <a:latin typeface="Oriflame Sans" panose="020B0502020204020303" pitchFamily="34" charset="0"/>
            </a:endParaRPr>
          </a:p>
        </p:txBody>
      </p:sp>
      <p:sp>
        <p:nvSpPr>
          <p:cNvPr id="8" name="Text Box 74">
            <a:extLst>
              <a:ext uri="{FF2B5EF4-FFF2-40B4-BE49-F238E27FC236}">
                <a16:creationId xmlns:a16="http://schemas.microsoft.com/office/drawing/2014/main" id="{B67FB73B-7615-F444-8133-CA81714CC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516" y="3855354"/>
            <a:ext cx="332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b="1">
                <a:latin typeface="Oriflame Sans" panose="020B0502020204020303" pitchFamily="34" charset="0"/>
              </a:rPr>
              <a:t>3</a:t>
            </a:r>
            <a:endParaRPr lang="es-ES" altLang="en-US" b="1">
              <a:latin typeface="Oriflame Sans" panose="020B0502020204020303" pitchFamily="34" charset="0"/>
            </a:endParaRPr>
          </a:p>
        </p:txBody>
      </p:sp>
      <p:sp>
        <p:nvSpPr>
          <p:cNvPr id="9" name="Text Box 75">
            <a:extLst>
              <a:ext uri="{FF2B5EF4-FFF2-40B4-BE49-F238E27FC236}">
                <a16:creationId xmlns:a16="http://schemas.microsoft.com/office/drawing/2014/main" id="{EC462F07-0088-734F-BEB2-A53FC08C1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909" y="1835304"/>
            <a:ext cx="1891864" cy="584775"/>
          </a:xfrm>
          <a:prstGeom prst="rect">
            <a:avLst/>
          </a:prstGeom>
          <a:solidFill>
            <a:srgbClr val="FF6600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CO" altLang="en-US" sz="1600" b="1" dirty="0">
                <a:solidFill>
                  <a:srgbClr val="FFFFFF"/>
                </a:solidFill>
                <a:latin typeface="Oriflame Sans" panose="020B0502020204020303" pitchFamily="34" charset="0"/>
              </a:rPr>
              <a:t>Se reclutaron: 10</a:t>
            </a:r>
          </a:p>
          <a:p>
            <a:pPr algn="ctr"/>
            <a:r>
              <a:rPr lang="es-CO" altLang="en-US" sz="1600" b="1" dirty="0">
                <a:solidFill>
                  <a:srgbClr val="FFFFFF"/>
                </a:solidFill>
                <a:latin typeface="Oriflame Sans" panose="020B0502020204020303" pitchFamily="34" charset="0"/>
              </a:rPr>
              <a:t>Se inactivaron:  8</a:t>
            </a:r>
            <a:endParaRPr lang="es-ES" altLang="en-US" sz="1600" b="1" dirty="0">
              <a:solidFill>
                <a:srgbClr val="FFFFFF"/>
              </a:solidFill>
              <a:latin typeface="Oriflame Sans" panose="020B0502020204020303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0B08461-0412-9C40-BBE2-F76CB9CE17D8}"/>
              </a:ext>
            </a:extLst>
          </p:cNvPr>
          <p:cNvSpPr txBox="1">
            <a:spLocks noChangeArrowheads="1"/>
          </p:cNvSpPr>
          <p:nvPr/>
        </p:nvSpPr>
        <p:spPr>
          <a:xfrm>
            <a:off x="2988828" y="961155"/>
            <a:ext cx="6529550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BALANCE GENERAL</a:t>
            </a:r>
          </a:p>
          <a:p>
            <a:pPr algn="ctr"/>
            <a:r>
              <a:rPr lang="es-MX" altLang="en-US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DE LOS TRES CATALOGOS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BB316D53-3526-2C46-8BD7-69840EE14AD8}"/>
              </a:ext>
            </a:extLst>
          </p:cNvPr>
          <p:cNvGrpSpPr>
            <a:grpSpLocks/>
          </p:cNvGrpSpPr>
          <p:nvPr/>
        </p:nvGrpSpPr>
        <p:grpSpPr bwMode="auto">
          <a:xfrm>
            <a:off x="3837832" y="2469420"/>
            <a:ext cx="1563500" cy="1174062"/>
            <a:chOff x="1429" y="1933"/>
            <a:chExt cx="2131" cy="1452"/>
          </a:xfrm>
        </p:grpSpPr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C382C75A-6B4B-8A4F-A75B-47774DBC6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B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06B773DD-78ED-9944-88DE-2C91EC719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1D130F00-B208-1D4E-8F6C-B0B6D20CE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5" name="Oval 8">
              <a:extLst>
                <a:ext uri="{FF2B5EF4-FFF2-40B4-BE49-F238E27FC236}">
                  <a16:creationId xmlns:a16="http://schemas.microsoft.com/office/drawing/2014/main" id="{01C08C3A-636C-0B47-9D8D-D389A0CFC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11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67776B19-DCF9-C14B-A450-F0922AD6D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067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G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FEA7F76B-570D-9045-B428-47AA1C43DA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" y="2160"/>
              <a:ext cx="681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2234C92B-05A4-B442-B54F-F93C2378B7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2205"/>
              <a:ext cx="181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5FB8978A-075B-7447-96D5-824B397469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2" y="2205"/>
              <a:ext cx="253" cy="4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1E062494-5B2F-D54F-847D-6F36AEC74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17" y="2160"/>
              <a:ext cx="81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5E6146C8-3743-FF45-9BDB-9B960F700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2840"/>
              <a:ext cx="4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8E2A4C06-AFF5-3F4C-9992-6BB8F6DB3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840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3">
              <a:extLst>
                <a:ext uri="{FF2B5EF4-FFF2-40B4-BE49-F238E27FC236}">
                  <a16:creationId xmlns:a16="http://schemas.microsoft.com/office/drawing/2014/main" id="{E3FD6995-36AA-7B43-81F5-8BDAFCC36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193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A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1168F372-EB66-854D-B2BB-87E3F1536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A38578AA-3521-F142-B50D-1EFC2D3100AC}"/>
              </a:ext>
            </a:extLst>
          </p:cNvPr>
          <p:cNvGrpSpPr>
            <a:grpSpLocks/>
          </p:cNvGrpSpPr>
          <p:nvPr/>
        </p:nvGrpSpPr>
        <p:grpSpPr bwMode="auto">
          <a:xfrm>
            <a:off x="6739746" y="2237616"/>
            <a:ext cx="2481769" cy="1174062"/>
            <a:chOff x="1519" y="2840"/>
            <a:chExt cx="1727" cy="81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B9BEDE8-A4E2-F641-AF25-AE3CBFDAD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1671593E-A2E5-6646-B67F-F5F842353F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2993"/>
              <a:ext cx="92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45FB35A1-ABA1-CA4C-B393-38158A557A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70" y="2993"/>
              <a:ext cx="118" cy="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4FDAC22D-0F53-6A4C-85CE-564203410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92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BB0FB9F5-C985-D043-9F02-DF872C0D9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5" y="3350"/>
              <a:ext cx="23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2">
              <a:extLst>
                <a:ext uri="{FF2B5EF4-FFF2-40B4-BE49-F238E27FC236}">
                  <a16:creationId xmlns:a16="http://schemas.microsoft.com/office/drawing/2014/main" id="{4B3E231F-FAB7-3B4D-BDF4-C60FDDA69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A43B5979-E1C7-AD43-B94D-90093C0A85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1" y="2963"/>
              <a:ext cx="694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27312954-103D-C240-9216-3D8968172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" y="2949"/>
              <a:ext cx="712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F3ECA7AA-2AFE-2C44-9B19-3EA5E4D534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3343"/>
              <a:ext cx="30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96F6E18F-2F48-6140-821E-3E25BF7C5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A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8F611289-6A76-4547-AD93-C2EE7E380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I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7" name="Oval 22">
              <a:extLst>
                <a:ext uri="{FF2B5EF4-FFF2-40B4-BE49-F238E27FC236}">
                  <a16:creationId xmlns:a16="http://schemas.microsoft.com/office/drawing/2014/main" id="{783A06D6-5E77-384D-A6E7-0B71AFD51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8" name="Oval 30">
              <a:extLst>
                <a:ext uri="{FF2B5EF4-FFF2-40B4-BE49-F238E27FC236}">
                  <a16:creationId xmlns:a16="http://schemas.microsoft.com/office/drawing/2014/main" id="{39C5AE51-2035-834F-A1E5-0412032B0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J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39" name="Oval 24">
              <a:extLst>
                <a:ext uri="{FF2B5EF4-FFF2-40B4-BE49-F238E27FC236}">
                  <a16:creationId xmlns:a16="http://schemas.microsoft.com/office/drawing/2014/main" id="{5EA9E7A0-91E6-884C-BB15-7311ED0D8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321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0" name="Oval 23">
              <a:extLst>
                <a:ext uri="{FF2B5EF4-FFF2-40B4-BE49-F238E27FC236}">
                  <a16:creationId xmlns:a16="http://schemas.microsoft.com/office/drawing/2014/main" id="{31E95FDC-2DBA-4443-B224-8F7412921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41" name="Group 22">
            <a:extLst>
              <a:ext uri="{FF2B5EF4-FFF2-40B4-BE49-F238E27FC236}">
                <a16:creationId xmlns:a16="http://schemas.microsoft.com/office/drawing/2014/main" id="{EABCB058-6905-BB49-A0DD-AC19DD1481A5}"/>
              </a:ext>
            </a:extLst>
          </p:cNvPr>
          <p:cNvGrpSpPr>
            <a:grpSpLocks/>
          </p:cNvGrpSpPr>
          <p:nvPr/>
        </p:nvGrpSpPr>
        <p:grpSpPr bwMode="auto">
          <a:xfrm>
            <a:off x="3377241" y="4187328"/>
            <a:ext cx="2569429" cy="1174063"/>
            <a:chOff x="1319" y="2840"/>
            <a:chExt cx="1788" cy="817"/>
          </a:xfrm>
        </p:grpSpPr>
        <p:sp>
          <p:nvSpPr>
            <p:cNvPr id="42" name="Line 27">
              <a:extLst>
                <a:ext uri="{FF2B5EF4-FFF2-40B4-BE49-F238E27FC236}">
                  <a16:creationId xmlns:a16="http://schemas.microsoft.com/office/drawing/2014/main" id="{8A28C575-2BAE-BB48-A8F2-24E85C19F1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7" y="2993"/>
              <a:ext cx="118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28">
              <a:extLst>
                <a:ext uri="{FF2B5EF4-FFF2-40B4-BE49-F238E27FC236}">
                  <a16:creationId xmlns:a16="http://schemas.microsoft.com/office/drawing/2014/main" id="{38CC0170-BB0A-2F40-99F2-1A8873A570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7" y="2953"/>
              <a:ext cx="145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29">
              <a:extLst>
                <a:ext uri="{FF2B5EF4-FFF2-40B4-BE49-F238E27FC236}">
                  <a16:creationId xmlns:a16="http://schemas.microsoft.com/office/drawing/2014/main" id="{5B756357-3A75-6049-BE0B-EC72F16C03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31">
              <a:extLst>
                <a:ext uri="{FF2B5EF4-FFF2-40B4-BE49-F238E27FC236}">
                  <a16:creationId xmlns:a16="http://schemas.microsoft.com/office/drawing/2014/main" id="{74200B4B-0DB2-C140-BDA0-969E5AC7D8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2937"/>
              <a:ext cx="777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36">
              <a:extLst>
                <a:ext uri="{FF2B5EF4-FFF2-40B4-BE49-F238E27FC236}">
                  <a16:creationId xmlns:a16="http://schemas.microsoft.com/office/drawing/2014/main" id="{480E852B-8B4E-2A46-9EAA-FD04F7D5A0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30" y="2937"/>
              <a:ext cx="474" cy="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7" name="Line 37">
              <a:extLst>
                <a:ext uri="{FF2B5EF4-FFF2-40B4-BE49-F238E27FC236}">
                  <a16:creationId xmlns:a16="http://schemas.microsoft.com/office/drawing/2014/main" id="{6018E000-A86C-7041-BCFF-5E1944602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6" y="2911"/>
              <a:ext cx="1064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38">
              <a:extLst>
                <a:ext uri="{FF2B5EF4-FFF2-40B4-BE49-F238E27FC236}">
                  <a16:creationId xmlns:a16="http://schemas.microsoft.com/office/drawing/2014/main" id="{A7D58DBC-69D7-1649-A8F9-A9771CA8F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6" y="3339"/>
              <a:ext cx="4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9">
              <a:extLst>
                <a:ext uri="{FF2B5EF4-FFF2-40B4-BE49-F238E27FC236}">
                  <a16:creationId xmlns:a16="http://schemas.microsoft.com/office/drawing/2014/main" id="{F3E25B42-63D9-7D4C-85EC-EA6FC7381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4" y="3339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3">
              <a:extLst>
                <a:ext uri="{FF2B5EF4-FFF2-40B4-BE49-F238E27FC236}">
                  <a16:creationId xmlns:a16="http://schemas.microsoft.com/office/drawing/2014/main" id="{8A57FE7C-3885-2F45-952D-F0257D183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3BD57C7B-DF32-E742-B956-67707B717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2" name="Oval 25">
              <a:extLst>
                <a:ext uri="{FF2B5EF4-FFF2-40B4-BE49-F238E27FC236}">
                  <a16:creationId xmlns:a16="http://schemas.microsoft.com/office/drawing/2014/main" id="{63E4B5F4-7130-2449-8F29-0D21AAF2F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16713DA0-3B90-664D-99B4-22AD0ABB0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4" name="Oval 32">
              <a:extLst>
                <a:ext uri="{FF2B5EF4-FFF2-40B4-BE49-F238E27FC236}">
                  <a16:creationId xmlns:a16="http://schemas.microsoft.com/office/drawing/2014/main" id="{2A4D7B16-8DC7-C24D-A5F8-CA7EE7DF0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5" name="Oval 33">
              <a:extLst>
                <a:ext uri="{FF2B5EF4-FFF2-40B4-BE49-F238E27FC236}">
                  <a16:creationId xmlns:a16="http://schemas.microsoft.com/office/drawing/2014/main" id="{346B50E5-B315-304F-AD56-870D39766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50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M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6" name="Oval 34">
              <a:extLst>
                <a:ext uri="{FF2B5EF4-FFF2-40B4-BE49-F238E27FC236}">
                  <a16:creationId xmlns:a16="http://schemas.microsoft.com/office/drawing/2014/main" id="{FC9AAA6B-AEE0-2143-9824-F49DC05C4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" y="308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7" name="Oval 35">
              <a:extLst>
                <a:ext uri="{FF2B5EF4-FFF2-40B4-BE49-F238E27FC236}">
                  <a16:creationId xmlns:a16="http://schemas.microsoft.com/office/drawing/2014/main" id="{C4882DAE-4B2F-1A42-8F30-C092A319C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L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58" name="Oval 26">
              <a:extLst>
                <a:ext uri="{FF2B5EF4-FFF2-40B4-BE49-F238E27FC236}">
                  <a16:creationId xmlns:a16="http://schemas.microsoft.com/office/drawing/2014/main" id="{1AF115D7-FA85-CA48-BCC9-8847E5FD6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22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59" name="Group 26">
            <a:extLst>
              <a:ext uri="{FF2B5EF4-FFF2-40B4-BE49-F238E27FC236}">
                <a16:creationId xmlns:a16="http://schemas.microsoft.com/office/drawing/2014/main" id="{AB279536-CB56-4841-981A-F63853E3D666}"/>
              </a:ext>
            </a:extLst>
          </p:cNvPr>
          <p:cNvGrpSpPr>
            <a:grpSpLocks/>
          </p:cNvGrpSpPr>
          <p:nvPr/>
        </p:nvGrpSpPr>
        <p:grpSpPr bwMode="auto">
          <a:xfrm>
            <a:off x="6421357" y="4061939"/>
            <a:ext cx="2941622" cy="1238729"/>
            <a:chOff x="791" y="2840"/>
            <a:chExt cx="2047" cy="862"/>
          </a:xfrm>
        </p:grpSpPr>
        <p:sp>
          <p:nvSpPr>
            <p:cNvPr id="60" name="Line 31">
              <a:extLst>
                <a:ext uri="{FF2B5EF4-FFF2-40B4-BE49-F238E27FC236}">
                  <a16:creationId xmlns:a16="http://schemas.microsoft.com/office/drawing/2014/main" id="{7EF2EF43-2728-5843-8BD2-73E84DED08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3" y="2993"/>
              <a:ext cx="92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59CB6C49-5C08-E74D-BFB0-12E44164A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2963"/>
              <a:ext cx="158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33">
              <a:extLst>
                <a:ext uri="{FF2B5EF4-FFF2-40B4-BE49-F238E27FC236}">
                  <a16:creationId xmlns:a16="http://schemas.microsoft.com/office/drawing/2014/main" id="{9970B150-845E-8C43-B7A8-6B8B4DB14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35">
              <a:extLst>
                <a:ext uri="{FF2B5EF4-FFF2-40B4-BE49-F238E27FC236}">
                  <a16:creationId xmlns:a16="http://schemas.microsoft.com/office/drawing/2014/main" id="{15017F3D-9DEA-D24F-9FFF-F0B6B0F20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" y="2919"/>
              <a:ext cx="764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37">
              <a:extLst>
                <a:ext uri="{FF2B5EF4-FFF2-40B4-BE49-F238E27FC236}">
                  <a16:creationId xmlns:a16="http://schemas.microsoft.com/office/drawing/2014/main" id="{48F13AC0-41F4-B04B-9D3D-984BF9D9F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8" y="2937"/>
              <a:ext cx="1039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41">
              <a:extLst>
                <a:ext uri="{FF2B5EF4-FFF2-40B4-BE49-F238E27FC236}">
                  <a16:creationId xmlns:a16="http://schemas.microsoft.com/office/drawing/2014/main" id="{C7002109-9A36-D04E-A94F-CEA5D2E491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0" y="3330"/>
              <a:ext cx="4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Line 42">
              <a:extLst>
                <a:ext uri="{FF2B5EF4-FFF2-40B4-BE49-F238E27FC236}">
                  <a16:creationId xmlns:a16="http://schemas.microsoft.com/office/drawing/2014/main" id="{59EE449F-C608-204F-ACD7-CC8DBD3B9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7" y="3334"/>
              <a:ext cx="33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Line 43">
              <a:extLst>
                <a:ext uri="{FF2B5EF4-FFF2-40B4-BE49-F238E27FC236}">
                  <a16:creationId xmlns:a16="http://schemas.microsoft.com/office/drawing/2014/main" id="{FA191EF6-69A9-4547-9D59-F9A7C37FD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" y="3293"/>
              <a:ext cx="14" cy="2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7">
              <a:extLst>
                <a:ext uri="{FF2B5EF4-FFF2-40B4-BE49-F238E27FC236}">
                  <a16:creationId xmlns:a16="http://schemas.microsoft.com/office/drawing/2014/main" id="{DCEF8551-F95B-A247-AD38-18389F7AF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A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69" name="Oval 28">
              <a:extLst>
                <a:ext uri="{FF2B5EF4-FFF2-40B4-BE49-F238E27FC236}">
                  <a16:creationId xmlns:a16="http://schemas.microsoft.com/office/drawing/2014/main" id="{849C0CF4-134D-424E-BF2E-1A68F069F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0" name="Oval 29">
              <a:extLst>
                <a:ext uri="{FF2B5EF4-FFF2-40B4-BE49-F238E27FC236}">
                  <a16:creationId xmlns:a16="http://schemas.microsoft.com/office/drawing/2014/main" id="{85B91BD7-DE4C-3245-B7A5-E72D1DDC4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1" name="Oval 30">
              <a:extLst>
                <a:ext uri="{FF2B5EF4-FFF2-40B4-BE49-F238E27FC236}">
                  <a16:creationId xmlns:a16="http://schemas.microsoft.com/office/drawing/2014/main" id="{F0F3133A-BDBE-AA41-B546-34750ACC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22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2" name="Oval 34">
              <a:extLst>
                <a:ext uri="{FF2B5EF4-FFF2-40B4-BE49-F238E27FC236}">
                  <a16:creationId xmlns:a16="http://schemas.microsoft.com/office/drawing/2014/main" id="{D8A159E7-889E-D148-AFE3-42FEF5CE0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3" name="Oval 36">
              <a:extLst>
                <a:ext uri="{FF2B5EF4-FFF2-40B4-BE49-F238E27FC236}">
                  <a16:creationId xmlns:a16="http://schemas.microsoft.com/office/drawing/2014/main" id="{DA01C6D2-BA7E-F244-9B8A-C0A45EF84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4" name="Oval 38">
              <a:extLst>
                <a:ext uri="{FF2B5EF4-FFF2-40B4-BE49-F238E27FC236}">
                  <a16:creationId xmlns:a16="http://schemas.microsoft.com/office/drawing/2014/main" id="{77BD9FEE-F01F-8247-8727-5144DE063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549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O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5" name="Oval 39">
              <a:extLst>
                <a:ext uri="{FF2B5EF4-FFF2-40B4-BE49-F238E27FC236}">
                  <a16:creationId xmlns:a16="http://schemas.microsoft.com/office/drawing/2014/main" id="{3CFFE31E-1C13-7240-9573-7FFD3A2D5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352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P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76" name="Oval 40">
              <a:extLst>
                <a:ext uri="{FF2B5EF4-FFF2-40B4-BE49-F238E27FC236}">
                  <a16:creationId xmlns:a16="http://schemas.microsoft.com/office/drawing/2014/main" id="{9E517D43-BC1A-B242-AD8A-AD709BD9F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352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Q</a:t>
              </a:r>
              <a:endParaRPr lang="es-ES" altLang="en-US" sz="12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1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445A3D-31BA-EC4B-AB92-3B0DB0894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8C6A36-E35E-4A4D-890B-99882A94A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299"/>
            <a:ext cx="12188389" cy="620077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4B1195D-F287-E24C-9FE8-04F103F7D48D}"/>
              </a:ext>
            </a:extLst>
          </p:cNvPr>
          <p:cNvSpPr txBox="1">
            <a:spLocks noChangeArrowheads="1"/>
          </p:cNvSpPr>
          <p:nvPr/>
        </p:nvSpPr>
        <p:spPr>
          <a:xfrm>
            <a:off x="3598619" y="1925527"/>
            <a:ext cx="6359768" cy="28893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Por proteger el </a:t>
            </a:r>
            <a:r>
              <a:rPr lang="es-CO" altLang="en-US" sz="16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INCENTIVO DIFERENCIAL</a:t>
            </a: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 se trabajó mucho más en frontalidad </a:t>
            </a:r>
            <a:r>
              <a:rPr lang="es-CO" altLang="en-US" sz="16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(directos) </a:t>
            </a: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que en profundidad.</a:t>
            </a:r>
          </a:p>
          <a:p>
            <a:pPr marL="342900" indent="-342900">
              <a:lnSpc>
                <a:spcPct val="100000"/>
              </a:lnSpc>
            </a:pP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La frontalidad maximiza el ingreso del corto plazo….</a:t>
            </a:r>
            <a:r>
              <a:rPr lang="es-CO" altLang="en-US" sz="16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pero disminuye la retención.</a:t>
            </a:r>
          </a:p>
          <a:p>
            <a:pPr marL="342900" indent="-342900">
              <a:lnSpc>
                <a:spcPct val="100000"/>
              </a:lnSpc>
            </a:pP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La agenda de “A” no fue </a:t>
            </a:r>
            <a:r>
              <a:rPr lang="es-CO" altLang="en-US" sz="16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predecible.</a:t>
            </a:r>
          </a:p>
          <a:p>
            <a:pPr marL="342900" indent="-342900">
              <a:lnSpc>
                <a:spcPct val="100000"/>
              </a:lnSpc>
            </a:pP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“A” no dedicó suficiente tiempo a uno de sus emprendedores como para duplicarse.</a:t>
            </a:r>
          </a:p>
          <a:p>
            <a:pPr marL="342900" indent="-342900">
              <a:lnSpc>
                <a:spcPct val="100000"/>
              </a:lnSpc>
            </a:pP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Gran esfuerzo, </a:t>
            </a:r>
            <a:r>
              <a:rPr lang="es-CO" altLang="en-US" sz="16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pobre resultado </a:t>
            </a:r>
            <a:r>
              <a:rPr lang="es-CO" altLang="en-US" sz="16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en el corto y largo plazo.</a:t>
            </a:r>
            <a:endParaRPr lang="es-ES" altLang="en-US" sz="1600" dirty="0">
              <a:solidFill>
                <a:schemeClr val="tx1">
                  <a:lumMod val="50000"/>
                </a:schemeClr>
              </a:solidFill>
              <a:latin typeface="Oriflame Sans" panose="020B0502020204020303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5A6F264-49D0-8540-9DA2-B2643027CD36}"/>
              </a:ext>
            </a:extLst>
          </p:cNvPr>
          <p:cNvSpPr txBox="1">
            <a:spLocks noChangeArrowheads="1"/>
          </p:cNvSpPr>
          <p:nvPr/>
        </p:nvSpPr>
        <p:spPr>
          <a:xfrm>
            <a:off x="3741494" y="1183457"/>
            <a:ext cx="4244669" cy="44298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36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EN CONCLUSIÓN</a:t>
            </a:r>
          </a:p>
        </p:txBody>
      </p:sp>
    </p:spTree>
    <p:extLst>
      <p:ext uri="{BB962C8B-B14F-4D97-AF65-F5344CB8AC3E}">
        <p14:creationId xmlns:p14="http://schemas.microsoft.com/office/powerpoint/2010/main" val="27485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7F5FC92-8164-E84D-81BB-352AA45D4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C087E4-BA5C-F347-AEAC-76C489A55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92345C9-4639-B64A-A0BC-5FCB678CC845}"/>
              </a:ext>
            </a:extLst>
          </p:cNvPr>
          <p:cNvSpPr txBox="1">
            <a:spLocks noChangeArrowheads="1"/>
          </p:cNvSpPr>
          <p:nvPr/>
        </p:nvSpPr>
        <p:spPr>
          <a:xfrm>
            <a:off x="3268405" y="1177275"/>
            <a:ext cx="5689858" cy="994426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AHORA TOMEMOS</a:t>
            </a:r>
          </a:p>
          <a:p>
            <a:r>
              <a:rPr lang="es-MX" altLang="en-US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EL MISMO EJEMPLO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A0B0864-D148-0941-8889-B8E83DB930D7}"/>
              </a:ext>
            </a:extLst>
          </p:cNvPr>
          <p:cNvSpPr txBox="1">
            <a:spLocks noChangeArrowheads="1"/>
          </p:cNvSpPr>
          <p:nvPr/>
        </p:nvSpPr>
        <p:spPr>
          <a:xfrm>
            <a:off x="3268405" y="2416645"/>
            <a:ext cx="5975608" cy="29554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O" altLang="en-US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Y esta vez mejoremos estos aspectos.</a:t>
            </a:r>
          </a:p>
          <a:p>
            <a:pPr marL="742950" lvl="1">
              <a:lnSpc>
                <a:spcPct val="100000"/>
              </a:lnSpc>
            </a:pPr>
            <a:r>
              <a:rPr lang="es-CO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Mayor enfoque en profundidad.</a:t>
            </a:r>
          </a:p>
          <a:p>
            <a:pPr marL="742950" lvl="1">
              <a:lnSpc>
                <a:spcPct val="100000"/>
              </a:lnSpc>
            </a:pPr>
            <a:r>
              <a:rPr lang="es-CO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Una agenda más predecible.</a:t>
            </a:r>
          </a:p>
          <a:p>
            <a:pPr marL="742950" lvl="1">
              <a:lnSpc>
                <a:spcPct val="100000"/>
              </a:lnSpc>
            </a:pPr>
            <a:r>
              <a:rPr lang="es-CO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Énfasis en la duplicación.</a:t>
            </a:r>
          </a:p>
          <a:p>
            <a:pPr marL="742950" lvl="1">
              <a:lnSpc>
                <a:spcPct val="100000"/>
              </a:lnSpc>
            </a:pPr>
            <a:r>
              <a:rPr lang="es-CO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Entendiendo la naturaleza (ADN) de los nuevos</a:t>
            </a:r>
          </a:p>
          <a:p>
            <a:pPr marL="742950" lvl="1">
              <a:lnSpc>
                <a:spcPct val="100000"/>
              </a:lnSpc>
            </a:pPr>
            <a:endParaRPr lang="es-CO" altLang="en-US" dirty="0">
              <a:solidFill>
                <a:schemeClr val="tx1">
                  <a:lumMod val="50000"/>
                </a:schemeClr>
              </a:solidFill>
              <a:latin typeface="Oriflame Sans" panose="020B0502020204020303" pitchFamily="34" charset="0"/>
            </a:endParaRPr>
          </a:p>
          <a:p>
            <a:pPr marL="468630" lvl="1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O" altLang="en-US" i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Veamos qué sucede</a:t>
            </a:r>
            <a:endParaRPr lang="es-ES" altLang="en-US" i="1" dirty="0">
              <a:solidFill>
                <a:schemeClr val="tx1">
                  <a:lumMod val="50000"/>
                </a:schemeClr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B85F8ED-68C5-0A4F-9360-084CA3C01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6A6F26-0662-FC4D-B42A-15D7111A87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81884F6-CDA8-0C47-A97A-7D221F4E0105}"/>
              </a:ext>
            </a:extLst>
          </p:cNvPr>
          <p:cNvSpPr txBox="1">
            <a:spLocks noChangeArrowheads="1"/>
          </p:cNvSpPr>
          <p:nvPr/>
        </p:nvSpPr>
        <p:spPr>
          <a:xfrm>
            <a:off x="3135468" y="1010548"/>
            <a:ext cx="5966174" cy="101841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TENGO la misma</a:t>
            </a:r>
          </a:p>
          <a:p>
            <a:r>
              <a:rPr lang="es-MX" altLang="en-US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red DE UN 9%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9C10AEF1-76DB-3B4E-8CFC-B427C54C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043" y="2991759"/>
            <a:ext cx="28424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b="1" dirty="0">
                <a:latin typeface="Oriflame Sans" panose="020B0502020204020303" pitchFamily="34" charset="0"/>
              </a:rPr>
              <a:t>A: 1.400  BP.   9%</a:t>
            </a:r>
          </a:p>
          <a:p>
            <a:r>
              <a:rPr lang="es-CO" altLang="en-US" b="1" dirty="0">
                <a:latin typeface="Oriflame Sans" panose="020B0502020204020303" pitchFamily="34" charset="0"/>
              </a:rPr>
              <a:t>7 activos. (200 bps c/u)</a:t>
            </a:r>
            <a:endParaRPr lang="es-ES" altLang="en-US" b="1" dirty="0">
              <a:latin typeface="Oriflame Sans" panose="020B0502020204020303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E7202DF-C196-7D43-831D-B3C1D4664A8E}"/>
              </a:ext>
            </a:extLst>
          </p:cNvPr>
          <p:cNvSpPr txBox="1">
            <a:spLocks noChangeArrowheads="1"/>
          </p:cNvSpPr>
          <p:nvPr/>
        </p:nvSpPr>
        <p:spPr>
          <a:xfrm>
            <a:off x="3130704" y="2177677"/>
            <a:ext cx="4523903" cy="44807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altLang="en-US" sz="1800" dirty="0">
                <a:latin typeface="Oriflame Sans" panose="020B0502020204020303" pitchFamily="34" charset="0"/>
              </a:rPr>
              <a:t>No estoy satisfecho y deseo crecer…</a:t>
            </a:r>
            <a:endParaRPr lang="es-ES" altLang="en-US" sz="1800" dirty="0">
              <a:latin typeface="Oriflame Sans" panose="020B0502020204020303" pitchFamily="34" charset="0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559E5D6E-FBBF-024E-8B5B-780A86432A04}"/>
              </a:ext>
            </a:extLst>
          </p:cNvPr>
          <p:cNvGrpSpPr>
            <a:grpSpLocks/>
          </p:cNvGrpSpPr>
          <p:nvPr/>
        </p:nvGrpSpPr>
        <p:grpSpPr bwMode="auto">
          <a:xfrm>
            <a:off x="3430712" y="3021612"/>
            <a:ext cx="3382963" cy="2305051"/>
            <a:chOff x="1429" y="1933"/>
            <a:chExt cx="2131" cy="1452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71FA07FD-D5CB-5941-98C3-3F0EF3BC5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E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E9494404-6271-6247-91B1-6724F06A8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11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F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5EED4570-1640-C449-A3BA-E9DD532D3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067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G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4A9AFB2E-76DB-7A4A-B329-F41B1C3BEC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" y="2160"/>
              <a:ext cx="681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6F242AFA-977F-B644-BAB2-C459E73E0C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45" y="2205"/>
              <a:ext cx="236" cy="4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53AEA376-7C7E-7B44-A2B9-0E616C7BE3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2" y="2205"/>
              <a:ext cx="259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E62EB439-2229-D84F-9724-6D71E2DCE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17" y="2160"/>
              <a:ext cx="81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87FF6F35-C298-7247-BF38-77212412BB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2840"/>
              <a:ext cx="4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E04BDF7F-0386-9442-B891-29DF928010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840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64CBF43D-77FF-744C-9580-10A30A525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193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A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  <p:sp>
          <p:nvSpPr>
            <p:cNvPr id="19" name="Oval 6">
              <a:extLst>
                <a:ext uri="{FF2B5EF4-FFF2-40B4-BE49-F238E27FC236}">
                  <a16:creationId xmlns:a16="http://schemas.microsoft.com/office/drawing/2014/main" id="{1B24E733-05D0-A248-AEFE-FFAC5878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B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id="{89C034BA-A3AE-5B4E-A582-AB0B7F811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D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C099CC1E-FF2B-3048-BD98-3D54F0255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>
                  <a:latin typeface="Oriflame Sans" panose="020B0502020204020303" pitchFamily="34" charset="0"/>
                </a:rPr>
                <a:t>C</a:t>
              </a:r>
              <a:endParaRPr lang="es-ES" altLang="en-US">
                <a:latin typeface="Oriflame Sans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8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EC7DFFA-D24B-E14C-BC72-F670E2B12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F1E3E6-C824-5C42-B4D5-D2666B670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0CBC201-E301-4B43-891F-5F6C8DB8CB29}"/>
              </a:ext>
            </a:extLst>
          </p:cNvPr>
          <p:cNvSpPr txBox="1">
            <a:spLocks noChangeArrowheads="1"/>
          </p:cNvSpPr>
          <p:nvPr/>
        </p:nvSpPr>
        <p:spPr>
          <a:xfrm>
            <a:off x="3147953" y="1025726"/>
            <a:ext cx="3982706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CATALOGO 1</a:t>
            </a:r>
          </a:p>
          <a:p>
            <a:r>
              <a:rPr lang="es-MX" altLang="en-US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COMIENZO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5A88FF5C-EC9B-B649-9FDE-FBFA6AD361FC}"/>
              </a:ext>
            </a:extLst>
          </p:cNvPr>
          <p:cNvGrpSpPr>
            <a:grpSpLocks/>
          </p:cNvGrpSpPr>
          <p:nvPr/>
        </p:nvGrpSpPr>
        <p:grpSpPr bwMode="auto">
          <a:xfrm>
            <a:off x="7136747" y="975381"/>
            <a:ext cx="1727200" cy="1296987"/>
            <a:chOff x="1429" y="1933"/>
            <a:chExt cx="2131" cy="1452"/>
          </a:xfrm>
        </p:grpSpPr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FA99ADCD-BE9D-C94C-B773-A7AC944E7A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55" y="2160"/>
              <a:ext cx="681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15548E3B-1873-924B-95C4-3FF643BD08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6" y="2205"/>
              <a:ext cx="215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8D6F0EBD-2AC7-4D4B-B227-4EE2685D89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72" y="2205"/>
              <a:ext cx="241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08423FB9-CF1D-8446-80F5-271E0E298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17" y="2160"/>
              <a:ext cx="81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AEA3E7E2-20E5-6B46-B058-D7AD883C0B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2840"/>
              <a:ext cx="4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id="{D636A641-444E-884A-8997-CFE5EC45F4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4" y="2840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4C3AD2E2-58E5-A841-8833-165AEF50A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B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53C521D1-6381-7043-9B1E-0A08D4E9D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E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15" name="Oval 6">
              <a:extLst>
                <a:ext uri="{FF2B5EF4-FFF2-40B4-BE49-F238E27FC236}">
                  <a16:creationId xmlns:a16="http://schemas.microsoft.com/office/drawing/2014/main" id="{00954D53-D129-E84D-8207-6DAACC5B7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568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D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13ACB730-DFF0-7240-9D47-66B26FC88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2614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C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2BBF10FF-43A9-394E-BF6A-64CE3D3A6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311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F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18" name="Oval 9">
              <a:extLst>
                <a:ext uri="{FF2B5EF4-FFF2-40B4-BE49-F238E27FC236}">
                  <a16:creationId xmlns:a16="http://schemas.microsoft.com/office/drawing/2014/main" id="{0D32F990-0B00-8341-AD53-B292D8E0C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067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G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19" name="Oval 3">
              <a:extLst>
                <a:ext uri="{FF2B5EF4-FFF2-40B4-BE49-F238E27FC236}">
                  <a16:creationId xmlns:a16="http://schemas.microsoft.com/office/drawing/2014/main" id="{1241B1C4-92A8-7B42-AF19-AFDD31D37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1933"/>
              <a:ext cx="272" cy="27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A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</p:grpSp>
      <p:sp>
        <p:nvSpPr>
          <p:cNvPr id="20" name="Text Box 16">
            <a:extLst>
              <a:ext uri="{FF2B5EF4-FFF2-40B4-BE49-F238E27FC236}">
                <a16:creationId xmlns:a16="http://schemas.microsoft.com/office/drawing/2014/main" id="{A75D0247-A68B-4F4C-A6BF-57511E33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536" y="927770"/>
            <a:ext cx="9300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dirty="0">
                <a:latin typeface="Oriflame Sans" panose="020B0502020204020303" pitchFamily="34" charset="0"/>
              </a:rPr>
              <a:t>9%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1.400  BP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D1E0994A-4462-504E-8B07-D33EE4DFB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21" y="2198430"/>
            <a:ext cx="15728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Plan de Trabajo.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DDC52F39-9506-EC46-A552-5C1814DE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21" y="2500778"/>
            <a:ext cx="52982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200" dirty="0">
                <a:latin typeface="Oriflame Sans" panose="020B0502020204020303" pitchFamily="34" charset="0"/>
              </a:rPr>
              <a:t>A determina que su emprendedor más motivado y con mejor perfil es “D”.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Acuerda junto con “D” un plan de trabajo.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El propósito es que “D” crezca. A da la ROO, D y F observan</a:t>
            </a:r>
            <a:endParaRPr lang="es-ES" altLang="en-US" sz="1200" dirty="0">
              <a:latin typeface="Oriflame Sans" panose="020B0502020204020303" pitchFamily="34" charset="0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3A112010-8545-C14F-B24C-442FA34C2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813" y="3538000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Final:</a:t>
            </a:r>
            <a:endParaRPr lang="es-ES" altLang="en-US" sz="1600" dirty="0">
              <a:latin typeface="Oriflame Sans" panose="020B0502020204020303" pitchFamily="34" charset="0"/>
            </a:endParaRP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38745001-879A-A64C-9008-AAF90E68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026" y="3714945"/>
            <a:ext cx="2470541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Reclutan a: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H,I,J</a:t>
            </a:r>
          </a:p>
          <a:p>
            <a:endParaRPr lang="es-CO" altLang="en-US" sz="105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Se le desmotivaron: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G y B</a:t>
            </a:r>
          </a:p>
          <a:p>
            <a:endParaRPr lang="es-CO" altLang="en-US" sz="105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A: </a:t>
            </a:r>
            <a:r>
              <a:rPr lang="es-CO" altLang="en-US" sz="1400" dirty="0">
                <a:latin typeface="Oriflame Sans" panose="020B0502020204020303" pitchFamily="34" charset="0"/>
              </a:rPr>
              <a:t>Es un 9% con 1.600  BP.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001C200E-D670-D546-9643-A7434BDD48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7813" y="3310307"/>
            <a:ext cx="6133325" cy="19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Oriflame Sans" panose="020B0502020204020303" pitchFamily="34" charset="0"/>
            </a:endParaRPr>
          </a:p>
        </p:txBody>
      </p:sp>
      <p:grpSp>
        <p:nvGrpSpPr>
          <p:cNvPr id="26" name="Group 22">
            <a:extLst>
              <a:ext uri="{FF2B5EF4-FFF2-40B4-BE49-F238E27FC236}">
                <a16:creationId xmlns:a16="http://schemas.microsoft.com/office/drawing/2014/main" id="{22F9200E-7A17-A947-A2EB-882B84C63C2A}"/>
              </a:ext>
            </a:extLst>
          </p:cNvPr>
          <p:cNvGrpSpPr>
            <a:grpSpLocks/>
          </p:cNvGrpSpPr>
          <p:nvPr/>
        </p:nvGrpSpPr>
        <p:grpSpPr bwMode="auto">
          <a:xfrm>
            <a:off x="4835187" y="3552288"/>
            <a:ext cx="1249363" cy="1800225"/>
            <a:chOff x="1730" y="2931"/>
            <a:chExt cx="787" cy="1134"/>
          </a:xfrm>
        </p:grpSpPr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9A2794FD-CC4C-AD47-9DC1-88C02C1257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3" y="3084"/>
              <a:ext cx="102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3C37E200-F58C-A542-8418-2844944598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2" y="3084"/>
              <a:ext cx="137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98AC3EE3-BFFB-F246-90C1-93E45A04D8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3059"/>
              <a:ext cx="460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911BE2D6-D06D-774B-B5C6-E32C904B0C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7" y="3441"/>
              <a:ext cx="23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C93201C8-D421-7C4F-AB9C-3D5A9C8F4E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3682"/>
              <a:ext cx="247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2" name="Line 36">
              <a:extLst>
                <a:ext uri="{FF2B5EF4-FFF2-40B4-BE49-F238E27FC236}">
                  <a16:creationId xmlns:a16="http://schemas.microsoft.com/office/drawing/2014/main" id="{D4C035C4-7AD3-FD48-BE99-B591010F8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6" y="3711"/>
              <a:ext cx="39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3" name="Line 37">
              <a:extLst>
                <a:ext uri="{FF2B5EF4-FFF2-40B4-BE49-F238E27FC236}">
                  <a16:creationId xmlns:a16="http://schemas.microsoft.com/office/drawing/2014/main" id="{5DD284F7-36BB-F844-8C75-3AB2AD1AD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9" y="3706"/>
              <a:ext cx="165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4" name="Oval 23">
              <a:extLst>
                <a:ext uri="{FF2B5EF4-FFF2-40B4-BE49-F238E27FC236}">
                  <a16:creationId xmlns:a16="http://schemas.microsoft.com/office/drawing/2014/main" id="{496730F5-42B2-7541-9297-53FE5AB2F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931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A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E3BB6FA-3D5D-3B45-A6C3-144258CE3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288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E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46E5C9E5-329C-7149-ABBF-7D4C1CAC0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288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D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7" name="Oval 26">
              <a:extLst>
                <a:ext uri="{FF2B5EF4-FFF2-40B4-BE49-F238E27FC236}">
                  <a16:creationId xmlns:a16="http://schemas.microsoft.com/office/drawing/2014/main" id="{85EC0F6C-F7AF-AE48-9F56-A8D9093C2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31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C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DF9F3803-6DDD-C84A-8C34-46DDDAC52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3595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F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5BD03F44-445A-5E44-B382-80BC91E34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9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J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57AC4DEB-E12F-1442-9632-9F75289A4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" y="39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I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41" name="Oval 34">
              <a:extLst>
                <a:ext uri="{FF2B5EF4-FFF2-40B4-BE49-F238E27FC236}">
                  <a16:creationId xmlns:a16="http://schemas.microsoft.com/office/drawing/2014/main" id="{8A634527-7792-EC42-B96F-97E101D9A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" y="39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H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8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BDFB63-47E7-AB4C-B61C-1C34B8196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731219-DE69-4944-B549-CCB4DC79EB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7196DA0-AE63-CA43-B2D6-F8EF8B067678}"/>
              </a:ext>
            </a:extLst>
          </p:cNvPr>
          <p:cNvSpPr txBox="1">
            <a:spLocks noChangeArrowheads="1"/>
          </p:cNvSpPr>
          <p:nvPr/>
        </p:nvSpPr>
        <p:spPr>
          <a:xfrm>
            <a:off x="3077606" y="1010508"/>
            <a:ext cx="552698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CATALOGO 2</a:t>
            </a:r>
          </a:p>
          <a:p>
            <a:r>
              <a:rPr lang="es-MX" altLang="en-US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COMIENZO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36EA012-4608-B243-B343-97982601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5816" y="945879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9%</a:t>
            </a: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1.600 BP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55C3897-29D6-0045-9656-5E07FB738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822" y="2185410"/>
            <a:ext cx="15728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Plan de Trabajo.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61D3E18-E926-5E49-ADE5-7E9AACB3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100" y="2496510"/>
            <a:ext cx="54297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400" u="sng" dirty="0">
                <a:latin typeface="Oriflame Sans" panose="020B0502020204020303" pitchFamily="34" charset="0"/>
              </a:rPr>
              <a:t>En equipo </a:t>
            </a:r>
            <a:r>
              <a:rPr lang="es-CO" altLang="en-US" sz="1400" dirty="0">
                <a:latin typeface="Oriflame Sans" panose="020B0502020204020303" pitchFamily="34" charset="0"/>
              </a:rPr>
              <a:t>identifican a “J” como el “Ahora”. </a:t>
            </a:r>
            <a:br>
              <a:rPr lang="es-CO" altLang="en-US" sz="1400" dirty="0">
                <a:latin typeface="Oriflame Sans" panose="020B0502020204020303" pitchFamily="34" charset="0"/>
              </a:rPr>
            </a:br>
            <a:r>
              <a:rPr lang="es-CO" altLang="en-US" sz="1400" dirty="0">
                <a:latin typeface="Oriflame Sans" panose="020B0502020204020303" pitchFamily="34" charset="0"/>
              </a:rPr>
              <a:t>D presenta la ROO, ahora F y J observan.  A Retroalimenta.</a:t>
            </a:r>
            <a:br>
              <a:rPr lang="es-CO" altLang="en-US" sz="1400" dirty="0">
                <a:latin typeface="Oriflame Sans" panose="020B0502020204020303" pitchFamily="34" charset="0"/>
              </a:rPr>
            </a:br>
            <a:r>
              <a:rPr lang="es-CO" altLang="en-US" sz="1400" dirty="0">
                <a:latin typeface="Oriflame Sans" panose="020B0502020204020303" pitchFamily="34" charset="0"/>
              </a:rPr>
              <a:t>El propósito es hacer que F crezca.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57BD193-EB17-EA4E-ABA7-DCEFBB546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100" y="3526284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Final:</a:t>
            </a:r>
            <a:endParaRPr lang="es-ES" altLang="en-US" sz="1600" dirty="0">
              <a:latin typeface="Oriflame Sans" panose="020B0502020204020303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EC3E4A0-EFE0-5147-BC0F-88B0D9E7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326" y="3660219"/>
            <a:ext cx="2442592" cy="15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Reclutan a: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K, L, M, N</a:t>
            </a:r>
          </a:p>
          <a:p>
            <a:endParaRPr lang="es-CO" altLang="en-US" sz="105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Se le desmotivaron: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C , H, I</a:t>
            </a:r>
          </a:p>
          <a:p>
            <a:endParaRPr lang="es-CO" altLang="en-US" sz="105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A: </a:t>
            </a:r>
            <a:r>
              <a:rPr lang="es-CO" altLang="en-US" sz="1400" dirty="0">
                <a:latin typeface="Oriflame Sans" panose="020B0502020204020303" pitchFamily="34" charset="0"/>
              </a:rPr>
              <a:t>Es un 12% con 1.800 BP.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8BA55035-80F0-1C43-A145-131C85DBDF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7209" y="3343369"/>
            <a:ext cx="5976523" cy="145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24">
            <a:extLst>
              <a:ext uri="{FF2B5EF4-FFF2-40B4-BE49-F238E27FC236}">
                <a16:creationId xmlns:a16="http://schemas.microsoft.com/office/drawing/2014/main" id="{9F070BC5-BE98-7E47-A6E0-84240D64BF0C}"/>
              </a:ext>
            </a:extLst>
          </p:cNvPr>
          <p:cNvGrpSpPr>
            <a:grpSpLocks/>
          </p:cNvGrpSpPr>
          <p:nvPr/>
        </p:nvGrpSpPr>
        <p:grpSpPr bwMode="auto">
          <a:xfrm>
            <a:off x="4491501" y="3576459"/>
            <a:ext cx="1389457" cy="1826852"/>
            <a:chOff x="314" y="2341"/>
            <a:chExt cx="953" cy="1253"/>
          </a:xfrm>
        </p:grpSpPr>
        <p:sp>
          <p:nvSpPr>
            <p:cNvPr id="13" name="Line 29">
              <a:extLst>
                <a:ext uri="{FF2B5EF4-FFF2-40B4-BE49-F238E27FC236}">
                  <a16:creationId xmlns:a16="http://schemas.microsoft.com/office/drawing/2014/main" id="{944C1ACB-5C60-DE4E-A142-1F3C9013D4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7" y="2494"/>
              <a:ext cx="23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30">
              <a:extLst>
                <a:ext uri="{FF2B5EF4-FFF2-40B4-BE49-F238E27FC236}">
                  <a16:creationId xmlns:a16="http://schemas.microsoft.com/office/drawing/2014/main" id="{B14B9C76-3B3C-A24D-9255-958F0AF800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9" y="2469"/>
              <a:ext cx="359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1">
              <a:extLst>
                <a:ext uri="{FF2B5EF4-FFF2-40B4-BE49-F238E27FC236}">
                  <a16:creationId xmlns:a16="http://schemas.microsoft.com/office/drawing/2014/main" id="{40EFB1FA-984D-DB4F-97C7-427221F841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" y="2671"/>
              <a:ext cx="179" cy="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33">
              <a:extLst>
                <a:ext uri="{FF2B5EF4-FFF2-40B4-BE49-F238E27FC236}">
                  <a16:creationId xmlns:a16="http://schemas.microsoft.com/office/drawing/2014/main" id="{A5DD9B8D-1977-734B-9E26-D80598F4F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" y="2958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38">
              <a:extLst>
                <a:ext uri="{FF2B5EF4-FFF2-40B4-BE49-F238E27FC236}">
                  <a16:creationId xmlns:a16="http://schemas.microsoft.com/office/drawing/2014/main" id="{3D89A906-476B-8747-A78C-6C8A574D8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" y="3128"/>
              <a:ext cx="227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39">
              <a:extLst>
                <a:ext uri="{FF2B5EF4-FFF2-40B4-BE49-F238E27FC236}">
                  <a16:creationId xmlns:a16="http://schemas.microsoft.com/office/drawing/2014/main" id="{CAE907CE-9AE5-4C4E-BCE4-1F355D09EC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" y="3117"/>
              <a:ext cx="32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40">
              <a:extLst>
                <a:ext uri="{FF2B5EF4-FFF2-40B4-BE49-F238E27FC236}">
                  <a16:creationId xmlns:a16="http://schemas.microsoft.com/office/drawing/2014/main" id="{029511C6-6530-2D48-9B00-ADF21B215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6" y="3138"/>
              <a:ext cx="179" cy="3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41">
              <a:extLst>
                <a:ext uri="{FF2B5EF4-FFF2-40B4-BE49-F238E27FC236}">
                  <a16:creationId xmlns:a16="http://schemas.microsoft.com/office/drawing/2014/main" id="{8AB00354-FDC7-A545-8D6E-F98505946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" y="2429"/>
              <a:ext cx="595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>
              <a:extLst>
                <a:ext uri="{FF2B5EF4-FFF2-40B4-BE49-F238E27FC236}">
                  <a16:creationId xmlns:a16="http://schemas.microsoft.com/office/drawing/2014/main" id="{744D8632-6AAC-F44B-9C02-B3D62EBE8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" y="2341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F8BB0EE1-B144-0440-85C7-0DF5EE78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" y="258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3" name="Oval 27">
              <a:extLst>
                <a:ext uri="{FF2B5EF4-FFF2-40B4-BE49-F238E27FC236}">
                  <a16:creationId xmlns:a16="http://schemas.microsoft.com/office/drawing/2014/main" id="{EC2AF1BD-A87A-0143-B4C5-F4AE57F94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258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F5F01DF3-4104-244E-81D7-28B8141E7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" y="287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5" name="Oval 32">
              <a:extLst>
                <a:ext uri="{FF2B5EF4-FFF2-40B4-BE49-F238E27FC236}">
                  <a16:creationId xmlns:a16="http://schemas.microsoft.com/office/drawing/2014/main" id="{44EB2EAF-D6F4-6B42-9C3B-D119DDAA4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" y="302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J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6" name="Oval 34">
              <a:extLst>
                <a:ext uri="{FF2B5EF4-FFF2-40B4-BE49-F238E27FC236}">
                  <a16:creationId xmlns:a16="http://schemas.microsoft.com/office/drawing/2014/main" id="{7F75BD65-F941-204E-998A-865CB79D1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" y="344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L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7" name="Oval 35">
              <a:extLst>
                <a:ext uri="{FF2B5EF4-FFF2-40B4-BE49-F238E27FC236}">
                  <a16:creationId xmlns:a16="http://schemas.microsoft.com/office/drawing/2014/main" id="{75E35650-B808-014E-BDAA-C8C322CA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" y="335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8" name="Oval 36">
              <a:extLst>
                <a:ext uri="{FF2B5EF4-FFF2-40B4-BE49-F238E27FC236}">
                  <a16:creationId xmlns:a16="http://schemas.microsoft.com/office/drawing/2014/main" id="{AB09FDFB-0852-2441-8C0D-0FCDC8AC0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3410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M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9" name="Oval 37">
              <a:extLst>
                <a:ext uri="{FF2B5EF4-FFF2-40B4-BE49-F238E27FC236}">
                  <a16:creationId xmlns:a16="http://schemas.microsoft.com/office/drawing/2014/main" id="{75C40E66-EF6D-BD43-9536-487EC1D78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259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30" name="Group 22">
            <a:extLst>
              <a:ext uri="{FF2B5EF4-FFF2-40B4-BE49-F238E27FC236}">
                <a16:creationId xmlns:a16="http://schemas.microsoft.com/office/drawing/2014/main" id="{6901DCBA-D701-1F43-B994-1754221F78EE}"/>
              </a:ext>
            </a:extLst>
          </p:cNvPr>
          <p:cNvGrpSpPr>
            <a:grpSpLocks/>
          </p:cNvGrpSpPr>
          <p:nvPr/>
        </p:nvGrpSpPr>
        <p:grpSpPr bwMode="auto">
          <a:xfrm>
            <a:off x="7742552" y="956201"/>
            <a:ext cx="1154226" cy="1663141"/>
            <a:chOff x="1730" y="2931"/>
            <a:chExt cx="787" cy="1134"/>
          </a:xfrm>
        </p:grpSpPr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112F26EC-251A-9A41-B9A3-8D252BC5A2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3" y="3084"/>
              <a:ext cx="102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DACCF401-2246-2D41-9E04-51F9635239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2" y="3084"/>
              <a:ext cx="137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0">
              <a:extLst>
                <a:ext uri="{FF2B5EF4-FFF2-40B4-BE49-F238E27FC236}">
                  <a16:creationId xmlns:a16="http://schemas.microsoft.com/office/drawing/2014/main" id="{7837EAE1-3766-754C-B24F-65F54638C1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3059"/>
              <a:ext cx="460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30451164-0993-CE40-906D-2DE740FE3C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7" y="3441"/>
              <a:ext cx="23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5">
              <a:extLst>
                <a:ext uri="{FF2B5EF4-FFF2-40B4-BE49-F238E27FC236}">
                  <a16:creationId xmlns:a16="http://schemas.microsoft.com/office/drawing/2014/main" id="{FC59104A-9D2A-AE4A-90D2-1617CA5367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3682"/>
              <a:ext cx="247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98C419AB-A7D6-814F-9BC1-89A66D5D24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6" y="3711"/>
              <a:ext cx="39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28B0E148-07AE-814F-A168-8BCF01B21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9" y="3706"/>
              <a:ext cx="165" cy="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23">
              <a:extLst>
                <a:ext uri="{FF2B5EF4-FFF2-40B4-BE49-F238E27FC236}">
                  <a16:creationId xmlns:a16="http://schemas.microsoft.com/office/drawing/2014/main" id="{F7BCA9F8-B035-9E4F-A12E-409DC76B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931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A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39" name="Oval 24">
              <a:extLst>
                <a:ext uri="{FF2B5EF4-FFF2-40B4-BE49-F238E27FC236}">
                  <a16:creationId xmlns:a16="http://schemas.microsoft.com/office/drawing/2014/main" id="{B6C22368-469E-924C-8AE6-6140A07DA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288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0" name="Oval 25">
              <a:extLst>
                <a:ext uri="{FF2B5EF4-FFF2-40B4-BE49-F238E27FC236}">
                  <a16:creationId xmlns:a16="http://schemas.microsoft.com/office/drawing/2014/main" id="{8AE2C47E-AB94-9F4C-A28A-0B9DC4FC1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288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1" name="Oval 26">
              <a:extLst>
                <a:ext uri="{FF2B5EF4-FFF2-40B4-BE49-F238E27FC236}">
                  <a16:creationId xmlns:a16="http://schemas.microsoft.com/office/drawing/2014/main" id="{18225D89-D824-944E-83E4-8B911B538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314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C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2" name="Oval 27">
              <a:extLst>
                <a:ext uri="{FF2B5EF4-FFF2-40B4-BE49-F238E27FC236}">
                  <a16:creationId xmlns:a16="http://schemas.microsoft.com/office/drawing/2014/main" id="{8ECAD906-9835-E943-905F-674F2F161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" y="3595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3" name="Oval 32">
              <a:extLst>
                <a:ext uri="{FF2B5EF4-FFF2-40B4-BE49-F238E27FC236}">
                  <a16:creationId xmlns:a16="http://schemas.microsoft.com/office/drawing/2014/main" id="{7F9D7012-A21E-7D43-8FC1-39E4646C6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39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J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C1B7EE9B-A181-B94C-A1D6-5F06460E1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" y="39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I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45" name="Oval 34">
              <a:extLst>
                <a:ext uri="{FF2B5EF4-FFF2-40B4-BE49-F238E27FC236}">
                  <a16:creationId xmlns:a16="http://schemas.microsoft.com/office/drawing/2014/main" id="{D9F198C2-25EB-FF4C-98D9-32E29AC9F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" y="39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H</a:t>
              </a:r>
              <a:endParaRPr lang="es-ES" altLang="en-US" sz="12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2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BF5B061-ED80-E641-A1B4-F63A733193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F901C8-605A-2246-BF91-AAFA11473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B72AB2E-E1AF-BD4E-9706-3C8438E0D76C}"/>
              </a:ext>
            </a:extLst>
          </p:cNvPr>
          <p:cNvSpPr txBox="1">
            <a:spLocks noChangeArrowheads="1"/>
          </p:cNvSpPr>
          <p:nvPr/>
        </p:nvSpPr>
        <p:spPr>
          <a:xfrm>
            <a:off x="3027839" y="1026283"/>
            <a:ext cx="373073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CATALOGO 3</a:t>
            </a:r>
          </a:p>
          <a:p>
            <a:r>
              <a:rPr lang="es-MX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COMIENZO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2037C0F-229D-0845-981F-FF9F1BE53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075" y="2095341"/>
            <a:ext cx="909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12%</a:t>
            </a: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1.800 BP</a:t>
            </a:r>
            <a:endParaRPr lang="es-ES" altLang="en-US" sz="1400" b="1" dirty="0">
              <a:latin typeface="Oriflame Sans" panose="020B0502020204020303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454FC5F-8533-AF4F-9880-03E270E99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284" y="2127010"/>
            <a:ext cx="3383841" cy="98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400" u="sng" dirty="0">
                <a:latin typeface="Oriflame Sans" panose="020B0502020204020303" pitchFamily="34" charset="0"/>
              </a:rPr>
              <a:t>En equipo </a:t>
            </a:r>
            <a:r>
              <a:rPr lang="es-CO" altLang="en-US" sz="1400" dirty="0">
                <a:latin typeface="Oriflame Sans" panose="020B0502020204020303" pitchFamily="34" charset="0"/>
              </a:rPr>
              <a:t>identifican a “K” como el “Ahora”. F hace la ROO, ahora J y K observan y A y D retroalimentan.</a:t>
            </a:r>
            <a:br>
              <a:rPr lang="es-CO" altLang="en-US" sz="1400" dirty="0">
                <a:latin typeface="Oriflame Sans" panose="020B0502020204020303" pitchFamily="34" charset="0"/>
              </a:rPr>
            </a:br>
            <a:r>
              <a:rPr lang="es-CO" altLang="en-US" sz="1400" dirty="0">
                <a:latin typeface="Oriflame Sans" panose="020B0502020204020303" pitchFamily="34" charset="0"/>
              </a:rPr>
              <a:t>El propósito es hacer que J crezca.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F2107CB-9836-B148-A437-40366230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284" y="3544838"/>
            <a:ext cx="7056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Final:</a:t>
            </a:r>
            <a:endParaRPr lang="es-ES" altLang="en-US" sz="1600" dirty="0">
              <a:latin typeface="Oriflame Sans" panose="020B0502020204020303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6366AA0-30E2-BC43-BE8D-49C70E8BA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860" y="4354824"/>
            <a:ext cx="24529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1400" b="1" dirty="0">
                <a:latin typeface="Oriflame Sans" panose="020B0502020204020303" pitchFamily="34" charset="0"/>
              </a:rPr>
              <a:t>Reclutan a:</a:t>
            </a:r>
          </a:p>
          <a:p>
            <a:r>
              <a:rPr lang="es-CO" altLang="en-US" sz="1400" dirty="0">
                <a:latin typeface="Oriflame Sans" panose="020B0502020204020303" pitchFamily="34" charset="0"/>
              </a:rPr>
              <a:t>O , P,  Q</a:t>
            </a:r>
          </a:p>
          <a:p>
            <a:endParaRPr lang="es-CO" altLang="en-US" sz="1400" dirty="0">
              <a:latin typeface="Oriflame Sans" panose="020B0502020204020303" pitchFamily="34" charset="0"/>
            </a:endParaRPr>
          </a:p>
          <a:p>
            <a:r>
              <a:rPr lang="es-CO" altLang="en-US" sz="1400" b="1" dirty="0">
                <a:latin typeface="Oriflame Sans" panose="020B0502020204020303" pitchFamily="34" charset="0"/>
              </a:rPr>
              <a:t>A: </a:t>
            </a:r>
            <a:r>
              <a:rPr lang="es-CO" altLang="en-US" sz="1400" dirty="0">
                <a:latin typeface="Oriflame Sans" panose="020B0502020204020303" pitchFamily="34" charset="0"/>
              </a:rPr>
              <a:t>Es un 12 % con 2.400 BP.</a:t>
            </a:r>
            <a:endParaRPr lang="es-ES" altLang="en-US" sz="1400" dirty="0">
              <a:latin typeface="Oriflame Sans" panose="020B0502020204020303" pitchFamily="34" charset="0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350E03E3-93C8-ED45-977A-7293D724C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1284" y="3345811"/>
            <a:ext cx="6099879" cy="1438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Oriflame Sans" panose="020B0502020204020303" pitchFamily="34" charset="0"/>
            </a:endParaRPr>
          </a:p>
        </p:txBody>
      </p:sp>
      <p:grpSp>
        <p:nvGrpSpPr>
          <p:cNvPr id="11" name="Group 24">
            <a:extLst>
              <a:ext uri="{FF2B5EF4-FFF2-40B4-BE49-F238E27FC236}">
                <a16:creationId xmlns:a16="http://schemas.microsoft.com/office/drawing/2014/main" id="{67CD1041-5F55-854E-8D92-BE8523D6430E}"/>
              </a:ext>
            </a:extLst>
          </p:cNvPr>
          <p:cNvGrpSpPr>
            <a:grpSpLocks/>
          </p:cNvGrpSpPr>
          <p:nvPr/>
        </p:nvGrpSpPr>
        <p:grpSpPr bwMode="auto">
          <a:xfrm>
            <a:off x="7597799" y="1104262"/>
            <a:ext cx="1512888" cy="1989138"/>
            <a:chOff x="314" y="2341"/>
            <a:chExt cx="953" cy="1253"/>
          </a:xfrm>
        </p:grpSpPr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DA40C169-A4FC-3E46-BAFA-85FE868D92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7" y="2494"/>
              <a:ext cx="23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0F301C6C-4C4C-CE45-B56A-823E2E564F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9" y="2469"/>
              <a:ext cx="359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4" name="Line 31">
              <a:extLst>
                <a:ext uri="{FF2B5EF4-FFF2-40B4-BE49-F238E27FC236}">
                  <a16:creationId xmlns:a16="http://schemas.microsoft.com/office/drawing/2014/main" id="{E08C914A-0D92-324B-ABD4-60DF8D911E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" y="2671"/>
              <a:ext cx="179" cy="2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5" name="Line 33">
              <a:extLst>
                <a:ext uri="{FF2B5EF4-FFF2-40B4-BE49-F238E27FC236}">
                  <a16:creationId xmlns:a16="http://schemas.microsoft.com/office/drawing/2014/main" id="{8128D139-323A-EA49-9EBA-06BC88FAC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" y="2958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6" name="Line 38">
              <a:extLst>
                <a:ext uri="{FF2B5EF4-FFF2-40B4-BE49-F238E27FC236}">
                  <a16:creationId xmlns:a16="http://schemas.microsoft.com/office/drawing/2014/main" id="{7B5CB853-F2EF-7847-A219-FD6718F89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4" y="3128"/>
              <a:ext cx="227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7" name="Line 39">
              <a:extLst>
                <a:ext uri="{FF2B5EF4-FFF2-40B4-BE49-F238E27FC236}">
                  <a16:creationId xmlns:a16="http://schemas.microsoft.com/office/drawing/2014/main" id="{AC3D1F30-F767-F841-9A46-82E4C6B40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" y="3117"/>
              <a:ext cx="32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id="{6E0D5C92-16E1-5243-8690-96AB78DFD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6" y="3138"/>
              <a:ext cx="179" cy="3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9" name="Line 41">
              <a:extLst>
                <a:ext uri="{FF2B5EF4-FFF2-40B4-BE49-F238E27FC236}">
                  <a16:creationId xmlns:a16="http://schemas.microsoft.com/office/drawing/2014/main" id="{F777B4FE-FF8A-3548-8034-884F75954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" y="2429"/>
              <a:ext cx="595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20" name="Oval 25">
              <a:extLst>
                <a:ext uri="{FF2B5EF4-FFF2-40B4-BE49-F238E27FC236}">
                  <a16:creationId xmlns:a16="http://schemas.microsoft.com/office/drawing/2014/main" id="{55E09E5B-83D8-2241-B386-DDE2AB4B0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" y="2341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A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770875C7-FDF5-F54F-98B7-69F247092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" y="258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E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2" name="Oval 27">
              <a:extLst>
                <a:ext uri="{FF2B5EF4-FFF2-40B4-BE49-F238E27FC236}">
                  <a16:creationId xmlns:a16="http://schemas.microsoft.com/office/drawing/2014/main" id="{FB799013-19BE-374C-B309-2773D3A43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" y="258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D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8B56BEF7-5E21-884A-9962-C1537466C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" y="287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F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1336EF17-F15E-C343-BF13-AF134F907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" y="302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J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5" name="Oval 34">
              <a:extLst>
                <a:ext uri="{FF2B5EF4-FFF2-40B4-BE49-F238E27FC236}">
                  <a16:creationId xmlns:a16="http://schemas.microsoft.com/office/drawing/2014/main" id="{4EC6E7A2-2FD8-F144-99FC-C975DABFD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" y="344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L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8DB2009B-2E0D-4448-AD53-9AABF0284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" y="335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K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7" name="Oval 36">
              <a:extLst>
                <a:ext uri="{FF2B5EF4-FFF2-40B4-BE49-F238E27FC236}">
                  <a16:creationId xmlns:a16="http://schemas.microsoft.com/office/drawing/2014/main" id="{250A277C-45F1-5542-921B-6065343A6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" y="3410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M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8" name="Oval 37">
              <a:extLst>
                <a:ext uri="{FF2B5EF4-FFF2-40B4-BE49-F238E27FC236}">
                  <a16:creationId xmlns:a16="http://schemas.microsoft.com/office/drawing/2014/main" id="{614E9B0B-CB20-3B43-9F15-F5E312A99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259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N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</p:grpSp>
      <p:grpSp>
        <p:nvGrpSpPr>
          <p:cNvPr id="29" name="Agrupar 1">
            <a:extLst>
              <a:ext uri="{FF2B5EF4-FFF2-40B4-BE49-F238E27FC236}">
                <a16:creationId xmlns:a16="http://schemas.microsoft.com/office/drawing/2014/main" id="{D5931BAF-5B3B-2841-97BF-C4B2F84878EC}"/>
              </a:ext>
            </a:extLst>
          </p:cNvPr>
          <p:cNvGrpSpPr/>
          <p:nvPr/>
        </p:nvGrpSpPr>
        <p:grpSpPr>
          <a:xfrm>
            <a:off x="5019168" y="3592965"/>
            <a:ext cx="1910269" cy="1822474"/>
            <a:chOff x="3652331" y="3436984"/>
            <a:chExt cx="2137866" cy="2039611"/>
          </a:xfrm>
        </p:grpSpPr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5FCF6C3D-9141-544D-9545-7C60ED028D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529" y="4898711"/>
              <a:ext cx="0" cy="457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8A9B1259-C30F-B94B-ADBE-B0AE31DCF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3799" y="4930265"/>
              <a:ext cx="347065" cy="402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2" name="Line 40">
              <a:extLst>
                <a:ext uri="{FF2B5EF4-FFF2-40B4-BE49-F238E27FC236}">
                  <a16:creationId xmlns:a16="http://schemas.microsoft.com/office/drawing/2014/main" id="{BAAB7B95-C2EC-2F47-8101-22624D760F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8845" y="4890824"/>
              <a:ext cx="709907" cy="433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grpSp>
          <p:nvGrpSpPr>
            <p:cNvPr id="33" name="Group 24">
              <a:extLst>
                <a:ext uri="{FF2B5EF4-FFF2-40B4-BE49-F238E27FC236}">
                  <a16:creationId xmlns:a16="http://schemas.microsoft.com/office/drawing/2014/main" id="{560FBEB0-A40E-8941-A3DB-4516F45D7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684" y="3436984"/>
              <a:ext cx="1433513" cy="1728788"/>
              <a:chOff x="364" y="2341"/>
              <a:chExt cx="903" cy="1089"/>
            </a:xfrm>
          </p:grpSpPr>
          <p:sp>
            <p:nvSpPr>
              <p:cNvPr id="37" name="Line 29">
                <a:extLst>
                  <a:ext uri="{FF2B5EF4-FFF2-40B4-BE49-F238E27FC236}">
                    <a16:creationId xmlns:a16="http://schemas.microsoft.com/office/drawing/2014/main" id="{91FC3DE6-FD1E-8749-8405-170F9D232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7" y="2494"/>
                <a:ext cx="23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38" name="Line 30">
                <a:extLst>
                  <a:ext uri="{FF2B5EF4-FFF2-40B4-BE49-F238E27FC236}">
                    <a16:creationId xmlns:a16="http://schemas.microsoft.com/office/drawing/2014/main" id="{1443D848-F225-FF4F-B1BA-6954E5B1CB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9" y="2469"/>
                <a:ext cx="359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39" name="Line 31">
                <a:extLst>
                  <a:ext uri="{FF2B5EF4-FFF2-40B4-BE49-F238E27FC236}">
                    <a16:creationId xmlns:a16="http://schemas.microsoft.com/office/drawing/2014/main" id="{8BC1D9C0-FE8A-3E43-8088-52DBF0D63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" y="2671"/>
                <a:ext cx="179" cy="2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941D78B8-860E-484F-B67A-EE29307B2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1" name="Line 38">
                <a:extLst>
                  <a:ext uri="{FF2B5EF4-FFF2-40B4-BE49-F238E27FC236}">
                    <a16:creationId xmlns:a16="http://schemas.microsoft.com/office/drawing/2014/main" id="{0C61878E-B84E-9E4C-BD67-981697455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5448671B-7313-574C-8089-EDAD4287E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3" name="Line 40">
                <a:extLst>
                  <a:ext uri="{FF2B5EF4-FFF2-40B4-BE49-F238E27FC236}">
                    <a16:creationId xmlns:a16="http://schemas.microsoft.com/office/drawing/2014/main" id="{64C7CB6D-0F95-1F41-81A6-0495CF944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7B9FA3C8-3BA7-3446-9386-5B3C22F6C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" y="2429"/>
                <a:ext cx="595" cy="2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5" name="Oval 25">
                <a:extLst>
                  <a:ext uri="{FF2B5EF4-FFF2-40B4-BE49-F238E27FC236}">
                    <a16:creationId xmlns:a16="http://schemas.microsoft.com/office/drawing/2014/main" id="{8F6CDE1F-00EC-1C41-812E-E80A91653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" y="2341"/>
                <a:ext cx="138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A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6" name="Oval 26">
                <a:extLst>
                  <a:ext uri="{FF2B5EF4-FFF2-40B4-BE49-F238E27FC236}">
                    <a16:creationId xmlns:a16="http://schemas.microsoft.com/office/drawing/2014/main" id="{DCDD2D30-8589-EF4F-B36E-EBD8DF008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E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611DBF11-7853-9744-9D3D-8BD570EFE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D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8" name="Oval 28">
                <a:extLst>
                  <a:ext uri="{FF2B5EF4-FFF2-40B4-BE49-F238E27FC236}">
                    <a16:creationId xmlns:a16="http://schemas.microsoft.com/office/drawing/2014/main" id="{03657D61-BC78-A045-932F-87B49EA42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F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9" name="Oval 32">
                <a:extLst>
                  <a:ext uri="{FF2B5EF4-FFF2-40B4-BE49-F238E27FC236}">
                    <a16:creationId xmlns:a16="http://schemas.microsoft.com/office/drawing/2014/main" id="{1CA7F84D-B472-0A4D-898B-396558D52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J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0" name="Oval 34">
                <a:extLst>
                  <a:ext uri="{FF2B5EF4-FFF2-40B4-BE49-F238E27FC236}">
                    <a16:creationId xmlns:a16="http://schemas.microsoft.com/office/drawing/2014/main" id="{E37BE595-5308-2D42-B716-674CBBF5F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327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L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1" name="Oval 35">
                <a:extLst>
                  <a:ext uri="{FF2B5EF4-FFF2-40B4-BE49-F238E27FC236}">
                    <a16:creationId xmlns:a16="http://schemas.microsoft.com/office/drawing/2014/main" id="{DFB1B87E-0D1C-9242-9423-A11C3219E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K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2" name="Oval 36">
                <a:extLst>
                  <a:ext uri="{FF2B5EF4-FFF2-40B4-BE49-F238E27FC236}">
                    <a16:creationId xmlns:a16="http://schemas.microsoft.com/office/drawing/2014/main" id="{B53180C7-BA0A-5D45-8436-146CEE858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M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3" name="Oval 37">
                <a:extLst>
                  <a:ext uri="{FF2B5EF4-FFF2-40B4-BE49-F238E27FC236}">
                    <a16:creationId xmlns:a16="http://schemas.microsoft.com/office/drawing/2014/main" id="{FBCA56C3-EB98-FF44-B837-68847BB19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25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N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</p:grpSp>
        <p:sp>
          <p:nvSpPr>
            <p:cNvPr id="34" name="Oval 26">
              <a:extLst>
                <a:ext uri="{FF2B5EF4-FFF2-40B4-BE49-F238E27FC236}">
                  <a16:creationId xmlns:a16="http://schemas.microsoft.com/office/drawing/2014/main" id="{8E145E55-29E8-974E-BAEB-3E410BECC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331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O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7C7E1646-3CF3-7141-B424-AC80F97B2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931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P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6" name="Oval 28">
              <a:extLst>
                <a:ext uri="{FF2B5EF4-FFF2-40B4-BE49-F238E27FC236}">
                  <a16:creationId xmlns:a16="http://schemas.microsoft.com/office/drawing/2014/main" id="{CCBAB76F-0F61-6241-BBAB-B26AA3299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294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Oriflame Sans" panose="020B0502020204020303" pitchFamily="34" charset="0"/>
                </a:rPr>
                <a:t>Q</a:t>
              </a:r>
              <a:endParaRPr lang="es-ES" altLang="en-US" sz="1200" dirty="0">
                <a:latin typeface="Oriflame Sans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51DC337-0014-454A-9D97-0070129135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1A46E4-7140-F049-B9DF-8496C971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245FB51-75A2-004A-B6E6-FDBF3A904F10}"/>
              </a:ext>
            </a:extLst>
          </p:cNvPr>
          <p:cNvSpPr txBox="1">
            <a:spLocks noChangeArrowheads="1"/>
          </p:cNvSpPr>
          <p:nvPr/>
        </p:nvSpPr>
        <p:spPr>
          <a:xfrm>
            <a:off x="3154375" y="984458"/>
            <a:ext cx="3724079" cy="85298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ParAlelo de</a:t>
            </a:r>
          </a:p>
          <a:p>
            <a:r>
              <a:rPr lang="es-MX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Las dos gestiones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24EFFF0-F374-B946-858F-4D19CF9F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195" y="4310147"/>
            <a:ext cx="29580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200" b="1" dirty="0">
                <a:latin typeface="Oriflame Sans" panose="020B0502020204020303" pitchFamily="34" charset="0"/>
              </a:rPr>
              <a:t>Mejores ingresos para A.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Solo una persona haciendo el negocio.</a:t>
            </a:r>
          </a:p>
          <a:p>
            <a:r>
              <a:rPr lang="es-CO" altLang="en-US" sz="1200" b="1" dirty="0">
                <a:latin typeface="Oriflame Sans" panose="020B0502020204020303" pitchFamily="34" charset="0"/>
              </a:rPr>
              <a:t>Red dispersa – No hubo duplicación.</a:t>
            </a:r>
          </a:p>
          <a:p>
            <a:r>
              <a:rPr lang="es-CO" altLang="en-US" sz="1200" dirty="0">
                <a:latin typeface="Oriflame Sans" panose="020B0502020204020303" pitchFamily="34" charset="0"/>
              </a:rPr>
              <a:t>Mayor esfuerzo en cabeza de A.</a:t>
            </a:r>
          </a:p>
          <a:p>
            <a:endParaRPr lang="es-ES" altLang="en-US" sz="1200" dirty="0">
              <a:latin typeface="Oriflame Sans" panose="020B0502020204020303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FF238E7-B12F-3E41-B318-38D2B0548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458" y="4310147"/>
            <a:ext cx="31264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100" dirty="0">
                <a:latin typeface="Oriflame Sans" panose="020B0502020204020303" pitchFamily="34" charset="0"/>
              </a:rPr>
              <a:t>Menores ingresos en el corto plazo para A.</a:t>
            </a:r>
          </a:p>
          <a:p>
            <a:r>
              <a:rPr lang="es-CO" altLang="en-US" sz="1100" b="1" dirty="0">
                <a:latin typeface="Oriflame Sans" panose="020B0502020204020303" pitchFamily="34" charset="0"/>
              </a:rPr>
              <a:t>5 personas haciendo el negocio.</a:t>
            </a:r>
          </a:p>
          <a:p>
            <a:r>
              <a:rPr lang="es-CO" altLang="en-US" sz="1100" b="1" dirty="0">
                <a:latin typeface="Oriflame Sans" panose="020B0502020204020303" pitchFamily="34" charset="0"/>
              </a:rPr>
              <a:t>Trabajando Juntas.</a:t>
            </a:r>
          </a:p>
          <a:p>
            <a:r>
              <a:rPr lang="es-CO" altLang="en-US" sz="1100" dirty="0">
                <a:latin typeface="Oriflame Sans" panose="020B0502020204020303" pitchFamily="34" charset="0"/>
              </a:rPr>
              <a:t>Duplicación. A, D y F saben dar el plan.</a:t>
            </a:r>
          </a:p>
          <a:p>
            <a:r>
              <a:rPr lang="es-CO" altLang="en-US" sz="1200" b="1" dirty="0">
                <a:latin typeface="Oriflame Sans" panose="020B0502020204020303" pitchFamily="34" charset="0"/>
              </a:rPr>
              <a:t>Delegación = Apalancamiento = Riqueza</a:t>
            </a:r>
            <a:endParaRPr lang="es-ES" altLang="en-US" sz="1100" dirty="0">
              <a:latin typeface="Oriflame Sans" panose="020B0502020204020303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DE53763-95EF-DE4F-B6EB-4A4F0FE1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026" y="2258389"/>
            <a:ext cx="3385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3200" b="1" dirty="0">
                <a:latin typeface="Oriflame Sans" panose="020B0502020204020303" pitchFamily="34" charset="0"/>
              </a:rPr>
              <a:t>1</a:t>
            </a:r>
            <a:endParaRPr lang="es-ES" altLang="en-US" sz="3200" b="1" dirty="0">
              <a:latin typeface="Oriflame Sans" panose="020B0502020204020303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873219E1-5091-FA4B-83E1-5817ABF3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754" y="2197319"/>
            <a:ext cx="4299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altLang="en-US" sz="3200" b="1" dirty="0">
                <a:latin typeface="Oriflame Sans" panose="020B0502020204020303" pitchFamily="34" charset="0"/>
              </a:rPr>
              <a:t>2</a:t>
            </a:r>
            <a:endParaRPr lang="es-ES" altLang="en-US" sz="3200" b="1" dirty="0">
              <a:latin typeface="Oriflame Sans" panose="020B0502020204020303" pitchFamily="34" charset="0"/>
            </a:endParaRPr>
          </a:p>
        </p:txBody>
      </p:sp>
      <p:grpSp>
        <p:nvGrpSpPr>
          <p:cNvPr id="10" name="Group 26">
            <a:extLst>
              <a:ext uri="{FF2B5EF4-FFF2-40B4-BE49-F238E27FC236}">
                <a16:creationId xmlns:a16="http://schemas.microsoft.com/office/drawing/2014/main" id="{0B9DD48F-97C2-E147-8AE6-369C85228880}"/>
              </a:ext>
            </a:extLst>
          </p:cNvPr>
          <p:cNvGrpSpPr>
            <a:grpSpLocks/>
          </p:cNvGrpSpPr>
          <p:nvPr/>
        </p:nvGrpSpPr>
        <p:grpSpPr bwMode="auto">
          <a:xfrm>
            <a:off x="3359700" y="2664736"/>
            <a:ext cx="2387206" cy="1005262"/>
            <a:chOff x="791" y="2840"/>
            <a:chExt cx="2047" cy="862"/>
          </a:xfrm>
        </p:grpSpPr>
        <p:sp>
          <p:nvSpPr>
            <p:cNvPr id="11" name="Line 31">
              <a:extLst>
                <a:ext uri="{FF2B5EF4-FFF2-40B4-BE49-F238E27FC236}">
                  <a16:creationId xmlns:a16="http://schemas.microsoft.com/office/drawing/2014/main" id="{58C0E284-F398-0A49-B178-15A587EA1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3" y="2993"/>
              <a:ext cx="92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2" name="Line 32">
              <a:extLst>
                <a:ext uri="{FF2B5EF4-FFF2-40B4-BE49-F238E27FC236}">
                  <a16:creationId xmlns:a16="http://schemas.microsoft.com/office/drawing/2014/main" id="{45E47D59-A131-D245-98AC-FD574D02F4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2963"/>
              <a:ext cx="158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ED48D77C-F8C4-714C-8404-CF64BF9AED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" y="2968"/>
              <a:ext cx="418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4" name="Line 35">
              <a:extLst>
                <a:ext uri="{FF2B5EF4-FFF2-40B4-BE49-F238E27FC236}">
                  <a16:creationId xmlns:a16="http://schemas.microsoft.com/office/drawing/2014/main" id="{FF23C7DE-9A89-D141-BB0E-06A0D27C7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" y="2919"/>
              <a:ext cx="764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5" name="Line 37">
              <a:extLst>
                <a:ext uri="{FF2B5EF4-FFF2-40B4-BE49-F238E27FC236}">
                  <a16:creationId xmlns:a16="http://schemas.microsoft.com/office/drawing/2014/main" id="{730DC013-E6CC-F04C-A3DA-0FFBDC5949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8" y="2937"/>
              <a:ext cx="1039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6" name="Line 41">
              <a:extLst>
                <a:ext uri="{FF2B5EF4-FFF2-40B4-BE49-F238E27FC236}">
                  <a16:creationId xmlns:a16="http://schemas.microsoft.com/office/drawing/2014/main" id="{A28F88A6-618B-5149-B61A-C83662344D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0" y="3330"/>
              <a:ext cx="4" cy="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7" name="Line 42">
              <a:extLst>
                <a:ext uri="{FF2B5EF4-FFF2-40B4-BE49-F238E27FC236}">
                  <a16:creationId xmlns:a16="http://schemas.microsoft.com/office/drawing/2014/main" id="{59D761A2-97AA-934F-B15C-C359AC562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7" y="3334"/>
              <a:ext cx="33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8" name="Line 43">
              <a:extLst>
                <a:ext uri="{FF2B5EF4-FFF2-40B4-BE49-F238E27FC236}">
                  <a16:creationId xmlns:a16="http://schemas.microsoft.com/office/drawing/2014/main" id="{857A02A0-2C19-9142-8B4D-E2B222C511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97" y="3293"/>
              <a:ext cx="14" cy="2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560FD3B3-1FF9-8847-B4A6-FACC4BFC0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840"/>
              <a:ext cx="138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A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0" name="Oval 28">
              <a:extLst>
                <a:ext uri="{FF2B5EF4-FFF2-40B4-BE49-F238E27FC236}">
                  <a16:creationId xmlns:a16="http://schemas.microsoft.com/office/drawing/2014/main" id="{3ACFD2A9-DE80-A54A-8FED-C67D461B2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E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1" name="Oval 29">
              <a:extLst>
                <a:ext uri="{FF2B5EF4-FFF2-40B4-BE49-F238E27FC236}">
                  <a16:creationId xmlns:a16="http://schemas.microsoft.com/office/drawing/2014/main" id="{356B4135-AEB3-6A47-B041-56CB7FA93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197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D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2" name="Oval 30">
              <a:extLst>
                <a:ext uri="{FF2B5EF4-FFF2-40B4-BE49-F238E27FC236}">
                  <a16:creationId xmlns:a16="http://schemas.microsoft.com/office/drawing/2014/main" id="{9A4E867C-1C20-1344-8267-73E592DCC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322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C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3" name="Oval 34">
              <a:extLst>
                <a:ext uri="{FF2B5EF4-FFF2-40B4-BE49-F238E27FC236}">
                  <a16:creationId xmlns:a16="http://schemas.microsoft.com/office/drawing/2014/main" id="{F3FE75A1-23EE-044D-964A-1E447CD5C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3203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H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4" name="Oval 36">
              <a:extLst>
                <a:ext uri="{FF2B5EF4-FFF2-40B4-BE49-F238E27FC236}">
                  <a16:creationId xmlns:a16="http://schemas.microsoft.com/office/drawing/2014/main" id="{3535176E-FE14-9845-B8E8-6A0556752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23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K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5" name="Oval 38">
              <a:extLst>
                <a:ext uri="{FF2B5EF4-FFF2-40B4-BE49-F238E27FC236}">
                  <a16:creationId xmlns:a16="http://schemas.microsoft.com/office/drawing/2014/main" id="{FB266BC2-3287-A74E-9268-694FD6D3D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549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O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6" name="Oval 39">
              <a:extLst>
                <a:ext uri="{FF2B5EF4-FFF2-40B4-BE49-F238E27FC236}">
                  <a16:creationId xmlns:a16="http://schemas.microsoft.com/office/drawing/2014/main" id="{09574132-F9B3-5042-81A3-AF9D3E78A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352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P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27" name="Oval 40">
              <a:extLst>
                <a:ext uri="{FF2B5EF4-FFF2-40B4-BE49-F238E27FC236}">
                  <a16:creationId xmlns:a16="http://schemas.microsoft.com/office/drawing/2014/main" id="{900ED758-A3CC-9D4A-9678-26CBB29E2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352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Q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</p:grpSp>
      <p:grpSp>
        <p:nvGrpSpPr>
          <p:cNvPr id="28" name="Agrupar 68">
            <a:extLst>
              <a:ext uri="{FF2B5EF4-FFF2-40B4-BE49-F238E27FC236}">
                <a16:creationId xmlns:a16="http://schemas.microsoft.com/office/drawing/2014/main" id="{DEE6FCE9-7A47-A64B-AD52-95B17F0AEFA6}"/>
              </a:ext>
            </a:extLst>
          </p:cNvPr>
          <p:cNvGrpSpPr/>
          <p:nvPr/>
        </p:nvGrpSpPr>
        <p:grpSpPr>
          <a:xfrm>
            <a:off x="7112725" y="1697341"/>
            <a:ext cx="2137866" cy="2039611"/>
            <a:chOff x="3652331" y="3436984"/>
            <a:chExt cx="2137866" cy="2039611"/>
          </a:xfrm>
        </p:grpSpPr>
        <p:sp>
          <p:nvSpPr>
            <p:cNvPr id="29" name="Line 40">
              <a:extLst>
                <a:ext uri="{FF2B5EF4-FFF2-40B4-BE49-F238E27FC236}">
                  <a16:creationId xmlns:a16="http://schemas.microsoft.com/office/drawing/2014/main" id="{EED20B12-1980-EC4C-80C4-5341BF5E29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529" y="4898711"/>
              <a:ext cx="0" cy="457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8C330507-3C6F-804F-A6E1-F98E43ED70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3799" y="4930265"/>
              <a:ext cx="347065" cy="402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sp>
          <p:nvSpPr>
            <p:cNvPr id="31" name="Line 40">
              <a:extLst>
                <a:ext uri="{FF2B5EF4-FFF2-40B4-BE49-F238E27FC236}">
                  <a16:creationId xmlns:a16="http://schemas.microsoft.com/office/drawing/2014/main" id="{C26A77C3-C098-834A-9377-264650F34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8845" y="4890824"/>
              <a:ext cx="709907" cy="433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Oriflame Sans" panose="020B0502020204020303" pitchFamily="34" charset="0"/>
              </a:endParaRPr>
            </a:p>
          </p:txBody>
        </p:sp>
        <p:grpSp>
          <p:nvGrpSpPr>
            <p:cNvPr id="32" name="Group 24">
              <a:extLst>
                <a:ext uri="{FF2B5EF4-FFF2-40B4-BE49-F238E27FC236}">
                  <a16:creationId xmlns:a16="http://schemas.microsoft.com/office/drawing/2014/main" id="{748F7510-45FF-9F47-834F-BC7A683DA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684" y="3436984"/>
              <a:ext cx="1433513" cy="1728788"/>
              <a:chOff x="364" y="2341"/>
              <a:chExt cx="903" cy="1089"/>
            </a:xfrm>
          </p:grpSpPr>
          <p:sp>
            <p:nvSpPr>
              <p:cNvPr id="36" name="Line 29">
                <a:extLst>
                  <a:ext uri="{FF2B5EF4-FFF2-40B4-BE49-F238E27FC236}">
                    <a16:creationId xmlns:a16="http://schemas.microsoft.com/office/drawing/2014/main" id="{0B95A9BF-77E0-C442-92F0-0133FACD8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7" y="2494"/>
                <a:ext cx="23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37" name="Line 30">
                <a:extLst>
                  <a:ext uri="{FF2B5EF4-FFF2-40B4-BE49-F238E27FC236}">
                    <a16:creationId xmlns:a16="http://schemas.microsoft.com/office/drawing/2014/main" id="{1DD73DD9-8607-4E4E-A3C2-A96895DC9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9" y="2469"/>
                <a:ext cx="359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38" name="Line 31">
                <a:extLst>
                  <a:ext uri="{FF2B5EF4-FFF2-40B4-BE49-F238E27FC236}">
                    <a16:creationId xmlns:a16="http://schemas.microsoft.com/office/drawing/2014/main" id="{2F075089-8602-C543-99B6-1B5DC7BED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" y="2671"/>
                <a:ext cx="179" cy="2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975396DB-CEEA-E44D-AB7C-8A8218535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0" name="Line 38">
                <a:extLst>
                  <a:ext uri="{FF2B5EF4-FFF2-40B4-BE49-F238E27FC236}">
                    <a16:creationId xmlns:a16="http://schemas.microsoft.com/office/drawing/2014/main" id="{539E6C24-E007-7348-8EC7-3519C161B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1" name="Line 39">
                <a:extLst>
                  <a:ext uri="{FF2B5EF4-FFF2-40B4-BE49-F238E27FC236}">
                    <a16:creationId xmlns:a16="http://schemas.microsoft.com/office/drawing/2014/main" id="{26F37DC5-3FE3-F246-A2CD-F00CE74A3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2" name="Line 40">
                <a:extLst>
                  <a:ext uri="{FF2B5EF4-FFF2-40B4-BE49-F238E27FC236}">
                    <a16:creationId xmlns:a16="http://schemas.microsoft.com/office/drawing/2014/main" id="{FD8D762A-84C9-274F-9090-97CD52AC5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3" name="Line 41">
                <a:extLst>
                  <a:ext uri="{FF2B5EF4-FFF2-40B4-BE49-F238E27FC236}">
                    <a16:creationId xmlns:a16="http://schemas.microsoft.com/office/drawing/2014/main" id="{D8BB2ADF-72BA-7F4F-B393-94AA5210E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" y="2429"/>
                <a:ext cx="595" cy="2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Oriflame Sans" panose="020B0502020204020303" pitchFamily="34" charset="0"/>
                </a:endParaRPr>
              </a:p>
            </p:txBody>
          </p:sp>
          <p:sp>
            <p:nvSpPr>
              <p:cNvPr id="44" name="Oval 25">
                <a:extLst>
                  <a:ext uri="{FF2B5EF4-FFF2-40B4-BE49-F238E27FC236}">
                    <a16:creationId xmlns:a16="http://schemas.microsoft.com/office/drawing/2014/main" id="{1847D93D-A10C-3B41-AB19-783027A47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" y="2341"/>
                <a:ext cx="138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A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5" name="Oval 26">
                <a:extLst>
                  <a:ext uri="{FF2B5EF4-FFF2-40B4-BE49-F238E27FC236}">
                    <a16:creationId xmlns:a16="http://schemas.microsoft.com/office/drawing/2014/main" id="{41695B9C-D485-5346-8CCE-90FD39733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E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6" name="Oval 27">
                <a:extLst>
                  <a:ext uri="{FF2B5EF4-FFF2-40B4-BE49-F238E27FC236}">
                    <a16:creationId xmlns:a16="http://schemas.microsoft.com/office/drawing/2014/main" id="{1BCCC1C7-C340-5547-8CDD-FE832ACB6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 dirty="0">
                    <a:latin typeface="Oriflame Sans" panose="020B0502020204020303" pitchFamily="34" charset="0"/>
                  </a:rPr>
                  <a:t>D</a:t>
                </a:r>
                <a:endParaRPr lang="es-ES" altLang="en-US" sz="1200" dirty="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7" name="Oval 28">
                <a:extLst>
                  <a:ext uri="{FF2B5EF4-FFF2-40B4-BE49-F238E27FC236}">
                    <a16:creationId xmlns:a16="http://schemas.microsoft.com/office/drawing/2014/main" id="{4EEC4464-7B68-3447-9816-6B3AD9924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F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8" name="Oval 32">
                <a:extLst>
                  <a:ext uri="{FF2B5EF4-FFF2-40B4-BE49-F238E27FC236}">
                    <a16:creationId xmlns:a16="http://schemas.microsoft.com/office/drawing/2014/main" id="{70B80738-68CA-754D-8757-92BF71B87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 dirty="0">
                    <a:latin typeface="Oriflame Sans" panose="020B0502020204020303" pitchFamily="34" charset="0"/>
                  </a:rPr>
                  <a:t>J</a:t>
                </a:r>
                <a:endParaRPr lang="es-ES" altLang="en-US" sz="1200" dirty="0">
                  <a:latin typeface="Oriflame Sans" panose="020B0502020204020303" pitchFamily="34" charset="0"/>
                </a:endParaRPr>
              </a:p>
            </p:txBody>
          </p:sp>
          <p:sp>
            <p:nvSpPr>
              <p:cNvPr id="49" name="Oval 34">
                <a:extLst>
                  <a:ext uri="{FF2B5EF4-FFF2-40B4-BE49-F238E27FC236}">
                    <a16:creationId xmlns:a16="http://schemas.microsoft.com/office/drawing/2014/main" id="{9062F52B-5570-0542-B38B-345EE31FF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327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L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0" name="Oval 35">
                <a:extLst>
                  <a:ext uri="{FF2B5EF4-FFF2-40B4-BE49-F238E27FC236}">
                    <a16:creationId xmlns:a16="http://schemas.microsoft.com/office/drawing/2014/main" id="{1ACE48E5-F9BD-F94D-B594-D0704EA18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K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1" name="Oval 36">
                <a:extLst>
                  <a:ext uri="{FF2B5EF4-FFF2-40B4-BE49-F238E27FC236}">
                    <a16:creationId xmlns:a16="http://schemas.microsoft.com/office/drawing/2014/main" id="{53B7F66F-C838-BB4F-B4E1-A555C8850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M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  <p:sp>
            <p:nvSpPr>
              <p:cNvPr id="52" name="Oval 37">
                <a:extLst>
                  <a:ext uri="{FF2B5EF4-FFF2-40B4-BE49-F238E27FC236}">
                    <a16:creationId xmlns:a16="http://schemas.microsoft.com/office/drawing/2014/main" id="{1AE3BC4A-F55B-D048-80BA-A0CADF412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25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Oriflame Sans" panose="020B0502020204020303" pitchFamily="34" charset="0"/>
                  </a:rPr>
                  <a:t>N</a:t>
                </a:r>
                <a:endParaRPr lang="es-ES" altLang="en-US" sz="1200">
                  <a:latin typeface="Oriflame Sans" panose="020B0502020204020303" pitchFamily="34" charset="0"/>
                </a:endParaRPr>
              </a:p>
            </p:txBody>
          </p:sp>
        </p:grpSp>
        <p:sp>
          <p:nvSpPr>
            <p:cNvPr id="33" name="Oval 26">
              <a:extLst>
                <a:ext uri="{FF2B5EF4-FFF2-40B4-BE49-F238E27FC236}">
                  <a16:creationId xmlns:a16="http://schemas.microsoft.com/office/drawing/2014/main" id="{58707C31-06A0-0C4E-AF82-D5791DEFB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331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O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4" name="Oval 27">
              <a:extLst>
                <a:ext uri="{FF2B5EF4-FFF2-40B4-BE49-F238E27FC236}">
                  <a16:creationId xmlns:a16="http://schemas.microsoft.com/office/drawing/2014/main" id="{EDC278DA-2BF5-564B-BCA3-A307FD924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931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P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  <p:sp>
          <p:nvSpPr>
            <p:cNvPr id="35" name="Oval 28">
              <a:extLst>
                <a:ext uri="{FF2B5EF4-FFF2-40B4-BE49-F238E27FC236}">
                  <a16:creationId xmlns:a16="http://schemas.microsoft.com/office/drawing/2014/main" id="{950AFE9B-D37A-0848-8766-C61E4C1FB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294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Oriflame Sans" panose="020B0502020204020303" pitchFamily="34" charset="0"/>
                </a:rPr>
                <a:t>Q</a:t>
              </a:r>
              <a:endParaRPr lang="es-ES" altLang="en-US" sz="1200">
                <a:latin typeface="Oriflame Sans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46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5D84C82-5115-4148-B02F-7E082B886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6469FC-600F-1549-8AF6-05B604F0C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EA5E7F7-F625-DE4F-9C99-2EAF3E5AD4E8}"/>
              </a:ext>
            </a:extLst>
          </p:cNvPr>
          <p:cNvSpPr txBox="1">
            <a:spLocks noChangeArrowheads="1"/>
          </p:cNvSpPr>
          <p:nvPr/>
        </p:nvSpPr>
        <p:spPr>
          <a:xfrm>
            <a:off x="3179435" y="1044572"/>
            <a:ext cx="4439212" cy="942279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Qué pasaría en</a:t>
            </a:r>
          </a:p>
          <a:p>
            <a:r>
              <a:rPr lang="es-MX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La siguiente red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6FDF18A-3E39-5346-86FE-CBA132B03B28}"/>
              </a:ext>
            </a:extLst>
          </p:cNvPr>
          <p:cNvSpPr txBox="1">
            <a:spLocks noChangeArrowheads="1"/>
          </p:cNvSpPr>
          <p:nvPr/>
        </p:nvSpPr>
        <p:spPr>
          <a:xfrm>
            <a:off x="3214678" y="2062029"/>
            <a:ext cx="4819893" cy="480131"/>
          </a:xfrm>
          <a:prstGeom prst="rect">
            <a:avLst/>
          </a:prstGeom>
          <a:noFill/>
          <a:ln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</a:rPr>
              <a:t>Si  “A” hace lo mismo con otra línea. </a:t>
            </a:r>
            <a:br>
              <a:rPr lang="es-CO" altLang="en-US" sz="14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</a:rPr>
              <a:t>(Fortalece sus raíces y mejora sus ingresos)</a:t>
            </a:r>
          </a:p>
        </p:txBody>
      </p:sp>
      <p:sp>
        <p:nvSpPr>
          <p:cNvPr id="8" name="AutoShape 73">
            <a:extLst>
              <a:ext uri="{FF2B5EF4-FFF2-40B4-BE49-F238E27FC236}">
                <a16:creationId xmlns:a16="http://schemas.microsoft.com/office/drawing/2014/main" id="{2D0CCAE8-BF4D-D542-AA0E-3BF532122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030" y="3577752"/>
            <a:ext cx="1738361" cy="792162"/>
          </a:xfrm>
          <a:prstGeom prst="rightArrow">
            <a:avLst>
              <a:gd name="adj1" fmla="val 50000"/>
              <a:gd name="adj2" fmla="val 40882"/>
            </a:avLst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CO" altLang="en-US" sz="1000"/>
              <a:t>Desarrollo</a:t>
            </a:r>
          </a:p>
          <a:p>
            <a:pPr algn="ctr"/>
            <a:r>
              <a:rPr lang="es-CO" altLang="en-US" sz="1000"/>
              <a:t>de otra línea</a:t>
            </a:r>
            <a:endParaRPr lang="es-ES" altLang="en-US" sz="1000"/>
          </a:p>
        </p:txBody>
      </p:sp>
      <p:grpSp>
        <p:nvGrpSpPr>
          <p:cNvPr id="9" name="Agrupar 75">
            <a:extLst>
              <a:ext uri="{FF2B5EF4-FFF2-40B4-BE49-F238E27FC236}">
                <a16:creationId xmlns:a16="http://schemas.microsoft.com/office/drawing/2014/main" id="{DB889C33-C322-8E4C-92F9-0A5761FEC302}"/>
              </a:ext>
            </a:extLst>
          </p:cNvPr>
          <p:cNvGrpSpPr/>
          <p:nvPr/>
        </p:nvGrpSpPr>
        <p:grpSpPr>
          <a:xfrm>
            <a:off x="3133865" y="2908889"/>
            <a:ext cx="2137866" cy="2039611"/>
            <a:chOff x="3652331" y="3436984"/>
            <a:chExt cx="2137866" cy="2039611"/>
          </a:xfrm>
        </p:grpSpPr>
        <p:sp>
          <p:nvSpPr>
            <p:cNvPr id="10" name="Line 40">
              <a:extLst>
                <a:ext uri="{FF2B5EF4-FFF2-40B4-BE49-F238E27FC236}">
                  <a16:creationId xmlns:a16="http://schemas.microsoft.com/office/drawing/2014/main" id="{44EEF8D3-8AC2-4B46-B089-699768874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4529" y="4898711"/>
              <a:ext cx="0" cy="457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id="{535DD4DC-3348-2748-8678-5F0BCA9D19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3799" y="4930265"/>
              <a:ext cx="347065" cy="4023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40">
              <a:extLst>
                <a:ext uri="{FF2B5EF4-FFF2-40B4-BE49-F238E27FC236}">
                  <a16:creationId xmlns:a16="http://schemas.microsoft.com/office/drawing/2014/main" id="{B9FBBB0D-D42C-964B-B6F5-1FBAD4BBBE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8845" y="4890824"/>
              <a:ext cx="709907" cy="4338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19515A6E-DE6C-694E-8C75-33C0EE4FA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6684" y="3436984"/>
              <a:ext cx="1433513" cy="1728788"/>
              <a:chOff x="364" y="2341"/>
              <a:chExt cx="903" cy="1089"/>
            </a:xfrm>
          </p:grpSpPr>
          <p:sp>
            <p:nvSpPr>
              <p:cNvPr id="17" name="Line 29">
                <a:extLst>
                  <a:ext uri="{FF2B5EF4-FFF2-40B4-BE49-F238E27FC236}">
                    <a16:creationId xmlns:a16="http://schemas.microsoft.com/office/drawing/2014/main" id="{5D8E48DD-7D49-AA41-A901-9D3C20CFC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17" y="2494"/>
                <a:ext cx="23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30">
                <a:extLst>
                  <a:ext uri="{FF2B5EF4-FFF2-40B4-BE49-F238E27FC236}">
                    <a16:creationId xmlns:a16="http://schemas.microsoft.com/office/drawing/2014/main" id="{B7EEE6D9-FC81-F84D-94BA-F66F682AF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9" y="2469"/>
                <a:ext cx="359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31">
                <a:extLst>
                  <a:ext uri="{FF2B5EF4-FFF2-40B4-BE49-F238E27FC236}">
                    <a16:creationId xmlns:a16="http://schemas.microsoft.com/office/drawing/2014/main" id="{A15B876E-4180-1242-AC13-F078E8844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" y="2671"/>
                <a:ext cx="179" cy="2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33">
                <a:extLst>
                  <a:ext uri="{FF2B5EF4-FFF2-40B4-BE49-F238E27FC236}">
                    <a16:creationId xmlns:a16="http://schemas.microsoft.com/office/drawing/2014/main" id="{74EF6171-D682-0240-B3F1-106E88E2A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38">
                <a:extLst>
                  <a:ext uri="{FF2B5EF4-FFF2-40B4-BE49-F238E27FC236}">
                    <a16:creationId xmlns:a16="http://schemas.microsoft.com/office/drawing/2014/main" id="{EB0148A3-F40D-CE4C-83EF-E7A33A6C9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39">
                <a:extLst>
                  <a:ext uri="{FF2B5EF4-FFF2-40B4-BE49-F238E27FC236}">
                    <a16:creationId xmlns:a16="http://schemas.microsoft.com/office/drawing/2014/main" id="{7752063E-3A78-2446-9476-56D606263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40">
                <a:extLst>
                  <a:ext uri="{FF2B5EF4-FFF2-40B4-BE49-F238E27FC236}">
                    <a16:creationId xmlns:a16="http://schemas.microsoft.com/office/drawing/2014/main" id="{A0A3E0E5-15CE-6645-813E-621FB3280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41">
                <a:extLst>
                  <a:ext uri="{FF2B5EF4-FFF2-40B4-BE49-F238E27FC236}">
                    <a16:creationId xmlns:a16="http://schemas.microsoft.com/office/drawing/2014/main" id="{80176F52-1514-E44D-A41C-D7F0F69DC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" y="2429"/>
                <a:ext cx="595" cy="2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25">
                <a:extLst>
                  <a:ext uri="{FF2B5EF4-FFF2-40B4-BE49-F238E27FC236}">
                    <a16:creationId xmlns:a16="http://schemas.microsoft.com/office/drawing/2014/main" id="{1AFA40ED-8346-A644-9782-42561B073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" y="2341"/>
                <a:ext cx="138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 dirty="0">
                    <a:latin typeface="Arial" charset="0"/>
                  </a:rPr>
                  <a:t>A</a:t>
                </a:r>
                <a:endParaRPr lang="es-ES" altLang="en-US" sz="1200" dirty="0">
                  <a:latin typeface="Arial" charset="0"/>
                </a:endParaRPr>
              </a:p>
            </p:txBody>
          </p:sp>
          <p:sp>
            <p:nvSpPr>
              <p:cNvPr id="26" name="Oval 26">
                <a:extLst>
                  <a:ext uri="{FF2B5EF4-FFF2-40B4-BE49-F238E27FC236}">
                    <a16:creationId xmlns:a16="http://schemas.microsoft.com/office/drawing/2014/main" id="{590575F7-4940-0147-9B34-9221EBE04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E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7" name="Oval 27">
                <a:extLst>
                  <a:ext uri="{FF2B5EF4-FFF2-40B4-BE49-F238E27FC236}">
                    <a16:creationId xmlns:a16="http://schemas.microsoft.com/office/drawing/2014/main" id="{7591E1EC-1438-5C4D-9774-E12FC24B4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1DCBA5C9-9224-E84B-AD7E-499D80B12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9" name="Oval 32">
                <a:extLst>
                  <a:ext uri="{FF2B5EF4-FFF2-40B4-BE49-F238E27FC236}">
                    <a16:creationId xmlns:a16="http://schemas.microsoft.com/office/drawing/2014/main" id="{D928BC7B-AB66-7D4F-9D67-A69CF514F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J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30" name="Oval 34">
                <a:extLst>
                  <a:ext uri="{FF2B5EF4-FFF2-40B4-BE49-F238E27FC236}">
                    <a16:creationId xmlns:a16="http://schemas.microsoft.com/office/drawing/2014/main" id="{32235588-145D-FA47-940C-BA473090C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327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L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31" name="Oval 35">
                <a:extLst>
                  <a:ext uri="{FF2B5EF4-FFF2-40B4-BE49-F238E27FC236}">
                    <a16:creationId xmlns:a16="http://schemas.microsoft.com/office/drawing/2014/main" id="{8A494CE3-0FEE-C14C-B998-62A8017D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K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32" name="Oval 36">
                <a:extLst>
                  <a:ext uri="{FF2B5EF4-FFF2-40B4-BE49-F238E27FC236}">
                    <a16:creationId xmlns:a16="http://schemas.microsoft.com/office/drawing/2014/main" id="{459062CF-CF77-A745-A194-A04A7025B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M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33" name="Oval 37">
                <a:extLst>
                  <a:ext uri="{FF2B5EF4-FFF2-40B4-BE49-F238E27FC236}">
                    <a16:creationId xmlns:a16="http://schemas.microsoft.com/office/drawing/2014/main" id="{301E57A9-CD4F-3149-A65B-96D1A6C8C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25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N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75EF57D6-0BFA-F948-9D30-652B44760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2331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O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5" name="Oval 27">
              <a:extLst>
                <a:ext uri="{FF2B5EF4-FFF2-40B4-BE49-F238E27FC236}">
                  <a16:creationId xmlns:a16="http://schemas.microsoft.com/office/drawing/2014/main" id="{037ABCEF-E864-DE48-AD9A-20D219EB3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931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P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6" name="Oval 28">
              <a:extLst>
                <a:ext uri="{FF2B5EF4-FFF2-40B4-BE49-F238E27FC236}">
                  <a16:creationId xmlns:a16="http://schemas.microsoft.com/office/drawing/2014/main" id="{0E108A0C-1BEB-C744-917F-03775F6D4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294" y="523370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Q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76" name="Line 71">
            <a:extLst>
              <a:ext uri="{FF2B5EF4-FFF2-40B4-BE49-F238E27FC236}">
                <a16:creationId xmlns:a16="http://schemas.microsoft.com/office/drawing/2014/main" id="{34C5F12D-2F0B-FC44-AE54-4A87493889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1740" y="3138474"/>
            <a:ext cx="917663" cy="4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72">
            <a:extLst>
              <a:ext uri="{FF2B5EF4-FFF2-40B4-BE49-F238E27FC236}">
                <a16:creationId xmlns:a16="http://schemas.microsoft.com/office/drawing/2014/main" id="{B8C63B42-A52D-7840-808D-5D2A67ED9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846" y="2857357"/>
            <a:ext cx="1155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CO" altLang="en-US" sz="1600" b="1" dirty="0">
                <a:latin typeface="Oriflame Sans" panose="020B0502020204020303" pitchFamily="34" charset="0"/>
              </a:rPr>
              <a:t>15%</a:t>
            </a:r>
          </a:p>
          <a:p>
            <a:r>
              <a:rPr lang="es-CO" altLang="en-US" sz="1600" b="1" dirty="0">
                <a:latin typeface="Oriflame Sans" panose="020B0502020204020303" pitchFamily="34" charset="0"/>
              </a:rPr>
              <a:t>4.800 BP.</a:t>
            </a:r>
            <a:endParaRPr lang="es-ES" altLang="en-US" sz="1600" b="1" dirty="0">
              <a:latin typeface="Oriflame Sans" panose="020B0502020204020303" pitchFamily="34" charset="0"/>
            </a:endParaRPr>
          </a:p>
        </p:txBody>
      </p:sp>
      <p:grpSp>
        <p:nvGrpSpPr>
          <p:cNvPr id="78" name="Agrupar 1">
            <a:extLst>
              <a:ext uri="{FF2B5EF4-FFF2-40B4-BE49-F238E27FC236}">
                <a16:creationId xmlns:a16="http://schemas.microsoft.com/office/drawing/2014/main" id="{DA16320D-5F61-7F45-929D-741868CE7BE7}"/>
              </a:ext>
            </a:extLst>
          </p:cNvPr>
          <p:cNvGrpSpPr/>
          <p:nvPr/>
        </p:nvGrpSpPr>
        <p:grpSpPr>
          <a:xfrm>
            <a:off x="6095999" y="3018556"/>
            <a:ext cx="2741117" cy="2116871"/>
            <a:chOff x="3927289" y="2769188"/>
            <a:chExt cx="2741117" cy="2116871"/>
          </a:xfrm>
        </p:grpSpPr>
        <p:grpSp>
          <p:nvGrpSpPr>
            <p:cNvPr id="79" name="Agrupar 100">
              <a:extLst>
                <a:ext uri="{FF2B5EF4-FFF2-40B4-BE49-F238E27FC236}">
                  <a16:creationId xmlns:a16="http://schemas.microsoft.com/office/drawing/2014/main" id="{E9C9D86F-736A-3B4D-A4EF-1DAE56D014D5}"/>
                </a:ext>
              </a:extLst>
            </p:cNvPr>
            <p:cNvGrpSpPr/>
            <p:nvPr/>
          </p:nvGrpSpPr>
          <p:grpSpPr>
            <a:xfrm>
              <a:off x="3927289" y="2769188"/>
              <a:ext cx="2741117" cy="2116871"/>
              <a:chOff x="3652331" y="3436984"/>
              <a:chExt cx="2741117" cy="2116871"/>
            </a:xfrm>
          </p:grpSpPr>
          <p:sp>
            <p:nvSpPr>
              <p:cNvPr id="81" name="Line 40">
                <a:extLst>
                  <a:ext uri="{FF2B5EF4-FFF2-40B4-BE49-F238E27FC236}">
                    <a16:creationId xmlns:a16="http://schemas.microsoft.com/office/drawing/2014/main" id="{1322F77D-A074-5445-8BE9-39DB5D466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4529" y="4898711"/>
                <a:ext cx="0" cy="457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40">
                <a:extLst>
                  <a:ext uri="{FF2B5EF4-FFF2-40B4-BE49-F238E27FC236}">
                    <a16:creationId xmlns:a16="http://schemas.microsoft.com/office/drawing/2014/main" id="{924169B7-DA7F-5A41-83FF-94C2944A0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93799" y="4930265"/>
                <a:ext cx="347065" cy="4023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40">
                <a:extLst>
                  <a:ext uri="{FF2B5EF4-FFF2-40B4-BE49-F238E27FC236}">
                    <a16:creationId xmlns:a16="http://schemas.microsoft.com/office/drawing/2014/main" id="{C4FE3329-0582-DF42-9DC9-23C671B21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8845" y="4890824"/>
                <a:ext cx="709907" cy="433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4" name="Group 24">
                <a:extLst>
                  <a:ext uri="{FF2B5EF4-FFF2-40B4-BE49-F238E27FC236}">
                    <a16:creationId xmlns:a16="http://schemas.microsoft.com/office/drawing/2014/main" id="{3A04D8E6-09CC-624B-BA5B-0F30786674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56684" y="3436984"/>
                <a:ext cx="2036764" cy="1728788"/>
                <a:chOff x="364" y="2341"/>
                <a:chExt cx="1283" cy="1089"/>
              </a:xfrm>
            </p:grpSpPr>
            <p:sp>
              <p:nvSpPr>
                <p:cNvPr id="94" name="Line 29">
                  <a:extLst>
                    <a:ext uri="{FF2B5EF4-FFF2-40B4-BE49-F238E27FC236}">
                      <a16:creationId xmlns:a16="http://schemas.microsoft.com/office/drawing/2014/main" id="{5CF08AD5-389A-A54F-BB45-93D8218383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17" y="2494"/>
                  <a:ext cx="23" cy="1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Line 30">
                  <a:extLst>
                    <a:ext uri="{FF2B5EF4-FFF2-40B4-BE49-F238E27FC236}">
                      <a16:creationId xmlns:a16="http://schemas.microsoft.com/office/drawing/2014/main" id="{3C3502C4-20D0-C549-B31D-00D02DD2D4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39" y="2469"/>
                  <a:ext cx="359" cy="1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Line 31">
                  <a:extLst>
                    <a:ext uri="{FF2B5EF4-FFF2-40B4-BE49-F238E27FC236}">
                      <a16:creationId xmlns:a16="http://schemas.microsoft.com/office/drawing/2014/main" id="{6A016482-80DF-A140-91E3-C55C5A670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6" y="2671"/>
                  <a:ext cx="179" cy="24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Line 33">
                  <a:extLst>
                    <a:ext uri="{FF2B5EF4-FFF2-40B4-BE49-F238E27FC236}">
                      <a16:creationId xmlns:a16="http://schemas.microsoft.com/office/drawing/2014/main" id="{42E8C7D1-FFBC-924F-8345-5B7DE1F0C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4" y="2958"/>
                  <a:ext cx="136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Line 38">
                  <a:extLst>
                    <a:ext uri="{FF2B5EF4-FFF2-40B4-BE49-F238E27FC236}">
                      <a16:creationId xmlns:a16="http://schemas.microsoft.com/office/drawing/2014/main" id="{5F6D7BDA-3750-6342-8EAD-A9BC81041D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" y="3128"/>
                  <a:ext cx="209" cy="13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Line 39">
                  <a:extLst>
                    <a:ext uri="{FF2B5EF4-FFF2-40B4-BE49-F238E27FC236}">
                      <a16:creationId xmlns:a16="http://schemas.microsoft.com/office/drawing/2014/main" id="{A7667DAC-5F13-6349-A7F1-2CFFF74ED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41" y="3117"/>
                  <a:ext cx="10" cy="2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Line 40">
                  <a:extLst>
                    <a:ext uri="{FF2B5EF4-FFF2-40B4-BE49-F238E27FC236}">
                      <a16:creationId xmlns:a16="http://schemas.microsoft.com/office/drawing/2014/main" id="{23691CA1-B969-E948-BF6C-30604B5C97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646" y="3138"/>
                  <a:ext cx="248" cy="1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Line 41">
                  <a:extLst>
                    <a:ext uri="{FF2B5EF4-FFF2-40B4-BE49-F238E27FC236}">
                      <a16:creationId xmlns:a16="http://schemas.microsoft.com/office/drawing/2014/main" id="{F730E0E2-1729-9842-984D-63D81DB3D2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9" y="2429"/>
                  <a:ext cx="595" cy="2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Oval 25">
                  <a:extLst>
                    <a:ext uri="{FF2B5EF4-FFF2-40B4-BE49-F238E27FC236}">
                      <a16:creationId xmlns:a16="http://schemas.microsoft.com/office/drawing/2014/main" id="{457ED50D-16DC-B84F-96D7-13844855D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" y="2341"/>
                  <a:ext cx="138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 dirty="0">
                      <a:latin typeface="Arial" charset="0"/>
                    </a:rPr>
                    <a:t>A</a:t>
                  </a:r>
                  <a:endParaRPr lang="es-ES" altLang="en-US" sz="1200" dirty="0">
                    <a:latin typeface="Arial" charset="0"/>
                  </a:endParaRPr>
                </a:p>
              </p:txBody>
            </p:sp>
            <p:sp>
              <p:nvSpPr>
                <p:cNvPr id="103" name="Oval 27">
                  <a:extLst>
                    <a:ext uri="{FF2B5EF4-FFF2-40B4-BE49-F238E27FC236}">
                      <a16:creationId xmlns:a16="http://schemas.microsoft.com/office/drawing/2014/main" id="{89C0C5BE-8D38-3B46-80F4-5EBE591F6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" y="2587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D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04" name="Oval 28">
                  <a:extLst>
                    <a:ext uri="{FF2B5EF4-FFF2-40B4-BE49-F238E27FC236}">
                      <a16:creationId xmlns:a16="http://schemas.microsoft.com/office/drawing/2014/main" id="{3E1F7BD7-E076-064C-8542-5CA8DC748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" y="2873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F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05" name="Oval 32">
                  <a:extLst>
                    <a:ext uri="{FF2B5EF4-FFF2-40B4-BE49-F238E27FC236}">
                      <a16:creationId xmlns:a16="http://schemas.microsoft.com/office/drawing/2014/main" id="{0DD82D90-70AB-2546-BD3F-1C1C553040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3" y="3022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J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06" name="Oval 34">
                  <a:extLst>
                    <a:ext uri="{FF2B5EF4-FFF2-40B4-BE49-F238E27FC236}">
                      <a16:creationId xmlns:a16="http://schemas.microsoft.com/office/drawing/2014/main" id="{A96D1D04-A96F-EF43-A6A1-FE2A5DEA00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9" y="3277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L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07" name="Oval 35">
                  <a:extLst>
                    <a:ext uri="{FF2B5EF4-FFF2-40B4-BE49-F238E27FC236}">
                      <a16:creationId xmlns:a16="http://schemas.microsoft.com/office/drawing/2014/main" id="{4785BF36-B1F7-7944-B8B7-748263E5A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" y="3193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K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08" name="Oval 36">
                  <a:extLst>
                    <a:ext uri="{FF2B5EF4-FFF2-40B4-BE49-F238E27FC236}">
                      <a16:creationId xmlns:a16="http://schemas.microsoft.com/office/drawing/2014/main" id="{E3E90542-26F7-E445-9BC1-F106C868B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1" y="3246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M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09" name="Oval 37">
                  <a:extLst>
                    <a:ext uri="{FF2B5EF4-FFF2-40B4-BE49-F238E27FC236}">
                      <a16:creationId xmlns:a16="http://schemas.microsoft.com/office/drawing/2014/main" id="{AE82C25B-E0CF-744C-A9A0-988F9DF09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8" y="2593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N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10" name="Line 33">
                  <a:extLst>
                    <a:ext uri="{FF2B5EF4-FFF2-40B4-BE49-F238E27FC236}">
                      <a16:creationId xmlns:a16="http://schemas.microsoft.com/office/drawing/2014/main" id="{376E2B13-84BB-6E43-9444-5683F12CE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1" y="2958"/>
                  <a:ext cx="136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Line 38">
                  <a:extLst>
                    <a:ext uri="{FF2B5EF4-FFF2-40B4-BE49-F238E27FC236}">
                      <a16:creationId xmlns:a16="http://schemas.microsoft.com/office/drawing/2014/main" id="{6BAEE6E0-EDCB-6643-8800-C4C4B549F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19" y="3128"/>
                  <a:ext cx="209" cy="13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Line 39">
                  <a:extLst>
                    <a:ext uri="{FF2B5EF4-FFF2-40B4-BE49-F238E27FC236}">
                      <a16:creationId xmlns:a16="http://schemas.microsoft.com/office/drawing/2014/main" id="{B511C023-370E-CF4E-8DF3-33E226075A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38" y="3117"/>
                  <a:ext cx="10" cy="2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Line 40">
                  <a:extLst>
                    <a:ext uri="{FF2B5EF4-FFF2-40B4-BE49-F238E27FC236}">
                      <a16:creationId xmlns:a16="http://schemas.microsoft.com/office/drawing/2014/main" id="{F039BF4F-4F2A-3A4E-90DA-47AF036055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343" y="3138"/>
                  <a:ext cx="248" cy="1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Oval 32">
                  <a:extLst>
                    <a:ext uri="{FF2B5EF4-FFF2-40B4-BE49-F238E27FC236}">
                      <a16:creationId xmlns:a16="http://schemas.microsoft.com/office/drawing/2014/main" id="{51D8CE18-069F-DB4C-8236-6624F4192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0" y="3022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S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15" name="Oval 34">
                  <a:extLst>
                    <a:ext uri="{FF2B5EF4-FFF2-40B4-BE49-F238E27FC236}">
                      <a16:creationId xmlns:a16="http://schemas.microsoft.com/office/drawing/2014/main" id="{D6C6F6C2-0D41-9B48-B5F8-A5729F0C9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6" y="3277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U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16" name="Oval 36">
                  <a:extLst>
                    <a:ext uri="{FF2B5EF4-FFF2-40B4-BE49-F238E27FC236}">
                      <a16:creationId xmlns:a16="http://schemas.microsoft.com/office/drawing/2014/main" id="{AB5E50E6-D90D-CB4A-A46A-B139267CEA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8" y="3246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V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17" name="Line 31">
                  <a:extLst>
                    <a:ext uri="{FF2B5EF4-FFF2-40B4-BE49-F238E27FC236}">
                      <a16:creationId xmlns:a16="http://schemas.microsoft.com/office/drawing/2014/main" id="{7CF0C2FD-EAA7-FB48-8F98-6389CD4FC2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990" y="2671"/>
                  <a:ext cx="186" cy="2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" name="Oval 26">
                  <a:extLst>
                    <a:ext uri="{FF2B5EF4-FFF2-40B4-BE49-F238E27FC236}">
                      <a16:creationId xmlns:a16="http://schemas.microsoft.com/office/drawing/2014/main" id="{D5F1903C-592E-8B4D-9901-5A7D43214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7" y="2587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E</a:t>
                  </a:r>
                  <a:endParaRPr lang="es-ES" altLang="en-US" sz="1200">
                    <a:latin typeface="Arial" charset="0"/>
                  </a:endParaRPr>
                </a:p>
              </p:txBody>
            </p:sp>
            <p:sp>
              <p:nvSpPr>
                <p:cNvPr id="119" name="Oval 28">
                  <a:extLst>
                    <a:ext uri="{FF2B5EF4-FFF2-40B4-BE49-F238E27FC236}">
                      <a16:creationId xmlns:a16="http://schemas.microsoft.com/office/drawing/2014/main" id="{5700443D-D78B-1E49-9F55-7C52128BC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6" y="2873"/>
                  <a:ext cx="139" cy="1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s-CO" altLang="en-US" sz="1200">
                      <a:latin typeface="Arial" charset="0"/>
                    </a:rPr>
                    <a:t>R</a:t>
                  </a:r>
                  <a:endParaRPr lang="es-ES" altLang="en-US" sz="1200">
                    <a:latin typeface="Arial" charset="0"/>
                  </a:endParaRPr>
                </a:p>
              </p:txBody>
            </p:sp>
          </p:grpSp>
          <p:sp>
            <p:nvSpPr>
              <p:cNvPr id="85" name="Oval 26">
                <a:extLst>
                  <a:ext uri="{FF2B5EF4-FFF2-40B4-BE49-F238E27FC236}">
                    <a16:creationId xmlns:a16="http://schemas.microsoft.com/office/drawing/2014/main" id="{9D53F886-1EBD-634C-861D-6B5452F50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331" y="5233707"/>
                <a:ext cx="220663" cy="24288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O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86" name="Oval 27">
                <a:extLst>
                  <a:ext uri="{FF2B5EF4-FFF2-40B4-BE49-F238E27FC236}">
                    <a16:creationId xmlns:a16="http://schemas.microsoft.com/office/drawing/2014/main" id="{0301B94C-597A-E84A-BB83-048FA70F2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7931" y="5233707"/>
                <a:ext cx="220663" cy="24288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P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87" name="Oval 28">
                <a:extLst>
                  <a:ext uri="{FF2B5EF4-FFF2-40B4-BE49-F238E27FC236}">
                    <a16:creationId xmlns:a16="http://schemas.microsoft.com/office/drawing/2014/main" id="{06454B99-3118-CA40-B532-FB1A2A89B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294" y="5233707"/>
                <a:ext cx="220663" cy="24288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Q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88" name="Line 40">
                <a:extLst>
                  <a:ext uri="{FF2B5EF4-FFF2-40B4-BE49-F238E27FC236}">
                    <a16:creationId xmlns:a16="http://schemas.microsoft.com/office/drawing/2014/main" id="{ADA350E7-D503-EB43-B2EB-FE963B4C2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8963" y="4975971"/>
                <a:ext cx="0" cy="457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40">
                <a:extLst>
                  <a:ext uri="{FF2B5EF4-FFF2-40B4-BE49-F238E27FC236}">
                    <a16:creationId xmlns:a16="http://schemas.microsoft.com/office/drawing/2014/main" id="{2DA7BC80-F54A-5B49-8705-364ACBA7C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38233" y="5007525"/>
                <a:ext cx="347065" cy="4023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40">
                <a:extLst>
                  <a:ext uri="{FF2B5EF4-FFF2-40B4-BE49-F238E27FC236}">
                    <a16:creationId xmlns:a16="http://schemas.microsoft.com/office/drawing/2014/main" id="{BA170F10-196D-1448-84BA-D3A0996D8A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83279" y="4968084"/>
                <a:ext cx="709907" cy="433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Oval 26">
                <a:extLst>
                  <a:ext uri="{FF2B5EF4-FFF2-40B4-BE49-F238E27FC236}">
                    <a16:creationId xmlns:a16="http://schemas.microsoft.com/office/drawing/2014/main" id="{2E83DA82-121A-3B42-88F0-BA4CAEDC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765" y="5310967"/>
                <a:ext cx="220663" cy="24288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W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92" name="Oval 27">
                <a:extLst>
                  <a:ext uri="{FF2B5EF4-FFF2-40B4-BE49-F238E27FC236}">
                    <a16:creationId xmlns:a16="http://schemas.microsoft.com/office/drawing/2014/main" id="{7736C3CD-38BF-FF49-9B11-FED9D3CDB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2365" y="5310967"/>
                <a:ext cx="220663" cy="24288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X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93" name="Oval 28">
                <a:extLst>
                  <a:ext uri="{FF2B5EF4-FFF2-40B4-BE49-F238E27FC236}">
                    <a16:creationId xmlns:a16="http://schemas.microsoft.com/office/drawing/2014/main" id="{03DF7C98-43EF-0241-8D61-CBED66CC2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2728" y="5310967"/>
                <a:ext cx="220663" cy="24288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Y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80" name="Oval 35">
              <a:extLst>
                <a:ext uri="{FF2B5EF4-FFF2-40B4-BE49-F238E27FC236}">
                  <a16:creationId xmlns:a16="http://schemas.microsoft.com/office/drawing/2014/main" id="{F136B784-C419-9646-BF7E-F62AABB75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130" y="4121738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T</a:t>
              </a:r>
              <a:endParaRPr lang="es-ES" altLang="en-US" sz="12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8" grpId="0" animBg="1"/>
      <p:bldP spid="76" grpId="0" animBg="1"/>
      <p:bldP spid="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5A80EED-AAD0-0C41-B069-1D44DE1913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22" name="Rectangle 2"/>
          <p:cNvSpPr txBox="1">
            <a:spLocks noChangeArrowheads="1"/>
          </p:cNvSpPr>
          <p:nvPr/>
        </p:nvSpPr>
        <p:spPr>
          <a:xfrm>
            <a:off x="2955685" y="1005002"/>
            <a:ext cx="6461792" cy="1054981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Y SI ADEMÁS D Y F</a:t>
            </a:r>
          </a:p>
          <a:p>
            <a:r>
              <a:rPr lang="es-MX" altLang="en-US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HACEN LO MISMO QUE HIZO A…</a:t>
            </a:r>
          </a:p>
        </p:txBody>
      </p:sp>
      <p:sp>
        <p:nvSpPr>
          <p:cNvPr id="191552" name="Line 64"/>
          <p:cNvSpPr>
            <a:spLocks noChangeShapeType="1"/>
          </p:cNvSpPr>
          <p:nvPr/>
        </p:nvSpPr>
        <p:spPr bwMode="auto">
          <a:xfrm flipV="1">
            <a:off x="6981770" y="2211640"/>
            <a:ext cx="1100345" cy="1281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553" name="Line 65"/>
          <p:cNvSpPr>
            <a:spLocks noChangeShapeType="1"/>
          </p:cNvSpPr>
          <p:nvPr/>
        </p:nvSpPr>
        <p:spPr bwMode="auto">
          <a:xfrm>
            <a:off x="8013980" y="2198108"/>
            <a:ext cx="1327206" cy="6868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554" name="Line 66"/>
          <p:cNvSpPr>
            <a:spLocks noChangeShapeType="1"/>
          </p:cNvSpPr>
          <p:nvPr/>
        </p:nvSpPr>
        <p:spPr bwMode="auto">
          <a:xfrm>
            <a:off x="8049271" y="2200692"/>
            <a:ext cx="1669637" cy="2572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555" name="Oval 67"/>
          <p:cNvSpPr>
            <a:spLocks noChangeArrowheads="1"/>
          </p:cNvSpPr>
          <p:nvPr/>
        </p:nvSpPr>
        <p:spPr bwMode="auto">
          <a:xfrm>
            <a:off x="9572285" y="2334022"/>
            <a:ext cx="215900" cy="2159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CO" altLang="en-US" sz="1200">
                <a:latin typeface="Arial" charset="0"/>
              </a:rPr>
              <a:t>N</a:t>
            </a:r>
            <a:endParaRPr lang="es-ES" altLang="en-US" sz="1200">
              <a:latin typeface="Arial" charset="0"/>
            </a:endParaRPr>
          </a:p>
        </p:txBody>
      </p:sp>
      <p:sp>
        <p:nvSpPr>
          <p:cNvPr id="191556" name="AutoShape 68"/>
          <p:cNvSpPr>
            <a:spLocks noChangeArrowheads="1"/>
          </p:cNvSpPr>
          <p:nvPr/>
        </p:nvSpPr>
        <p:spPr bwMode="auto">
          <a:xfrm>
            <a:off x="3681783" y="2978980"/>
            <a:ext cx="1443025" cy="720725"/>
          </a:xfrm>
          <a:prstGeom prst="rightArrow">
            <a:avLst>
              <a:gd name="adj1" fmla="val 50000"/>
              <a:gd name="adj2" fmla="val 40503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CO" altLang="en-US" sz="1000" dirty="0">
                <a:solidFill>
                  <a:schemeClr val="tx1">
                    <a:lumMod val="50000"/>
                  </a:schemeClr>
                </a:solidFill>
              </a:rPr>
              <a:t>Duplicación de</a:t>
            </a:r>
          </a:p>
          <a:p>
            <a:pPr algn="ctr"/>
            <a:r>
              <a:rPr lang="es-CO" altLang="en-US" sz="1000" dirty="0">
                <a:solidFill>
                  <a:schemeClr val="tx1">
                    <a:lumMod val="50000"/>
                  </a:schemeClr>
                </a:solidFill>
              </a:rPr>
              <a:t> A en D y F</a:t>
            </a:r>
          </a:p>
        </p:txBody>
      </p:sp>
      <p:sp>
        <p:nvSpPr>
          <p:cNvPr id="191593" name="Line 105"/>
          <p:cNvSpPr>
            <a:spLocks noChangeShapeType="1"/>
          </p:cNvSpPr>
          <p:nvPr/>
        </p:nvSpPr>
        <p:spPr bwMode="auto">
          <a:xfrm flipV="1">
            <a:off x="5808663" y="2846665"/>
            <a:ext cx="1041754" cy="1505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594" name="Line 106"/>
          <p:cNvSpPr>
            <a:spLocks noChangeShapeType="1"/>
          </p:cNvSpPr>
          <p:nvPr/>
        </p:nvSpPr>
        <p:spPr bwMode="auto">
          <a:xfrm>
            <a:off x="6998221" y="2359449"/>
            <a:ext cx="1111265" cy="5802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1600" name="Text Box 112"/>
          <p:cNvSpPr txBox="1">
            <a:spLocks noChangeArrowheads="1"/>
          </p:cNvSpPr>
          <p:nvPr/>
        </p:nvSpPr>
        <p:spPr bwMode="auto">
          <a:xfrm>
            <a:off x="5360406" y="5165750"/>
            <a:ext cx="1159292" cy="40011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CO" altLang="en-US" sz="1000" b="1">
                <a:solidFill>
                  <a:srgbClr val="FFFFFF"/>
                </a:solidFill>
              </a:rPr>
              <a:t>Línea desarrollada</a:t>
            </a:r>
          </a:p>
          <a:p>
            <a:pPr algn="ctr"/>
            <a:r>
              <a:rPr lang="es-CO" altLang="en-US" sz="1000" b="1">
                <a:solidFill>
                  <a:srgbClr val="FFFFFF"/>
                </a:solidFill>
              </a:rPr>
              <a:t>Por “F”</a:t>
            </a:r>
            <a:endParaRPr lang="es-ES" altLang="en-US" sz="1000" b="1">
              <a:solidFill>
                <a:srgbClr val="FFFFFF"/>
              </a:solidFill>
            </a:endParaRPr>
          </a:p>
        </p:txBody>
      </p:sp>
      <p:sp>
        <p:nvSpPr>
          <p:cNvPr id="191601" name="Text Box 113"/>
          <p:cNvSpPr txBox="1">
            <a:spLocks noChangeArrowheads="1"/>
          </p:cNvSpPr>
          <p:nvPr/>
        </p:nvSpPr>
        <p:spPr bwMode="auto">
          <a:xfrm>
            <a:off x="7730032" y="5011862"/>
            <a:ext cx="1118475" cy="553999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CO" altLang="en-US" sz="1000" b="1">
                <a:solidFill>
                  <a:srgbClr val="FFFFFF"/>
                </a:solidFill>
              </a:rPr>
              <a:t>Línea desarrollada</a:t>
            </a:r>
          </a:p>
          <a:p>
            <a:pPr algn="ctr"/>
            <a:r>
              <a:rPr lang="es-CO" altLang="en-US" sz="1000" b="1">
                <a:solidFill>
                  <a:srgbClr val="FFFFFF"/>
                </a:solidFill>
              </a:rPr>
              <a:t>Por “D”</a:t>
            </a:r>
            <a:endParaRPr lang="es-ES" altLang="en-US" sz="1000" b="1">
              <a:solidFill>
                <a:srgbClr val="FFFFFF"/>
              </a:solidFill>
            </a:endParaRPr>
          </a:p>
        </p:txBody>
      </p:sp>
      <p:sp>
        <p:nvSpPr>
          <p:cNvPr id="191602" name="Text Box 114"/>
          <p:cNvSpPr txBox="1">
            <a:spLocks noChangeArrowheads="1"/>
          </p:cNvSpPr>
          <p:nvPr/>
        </p:nvSpPr>
        <p:spPr bwMode="auto">
          <a:xfrm>
            <a:off x="6670244" y="4357348"/>
            <a:ext cx="877163" cy="55399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CO" altLang="en-US" sz="1000" b="1">
                <a:solidFill>
                  <a:schemeClr val="bg1"/>
                </a:solidFill>
              </a:rPr>
              <a:t>1a Línea </a:t>
            </a:r>
          </a:p>
          <a:p>
            <a:pPr algn="ctr"/>
            <a:r>
              <a:rPr lang="es-CO" altLang="en-US" sz="1000" b="1">
                <a:solidFill>
                  <a:schemeClr val="bg1"/>
                </a:solidFill>
              </a:rPr>
              <a:t>desarrollada </a:t>
            </a:r>
          </a:p>
          <a:p>
            <a:pPr algn="ctr"/>
            <a:r>
              <a:rPr lang="es-CO" altLang="en-US" sz="1000" b="1">
                <a:solidFill>
                  <a:schemeClr val="bg1"/>
                </a:solidFill>
              </a:rPr>
              <a:t>por “A”</a:t>
            </a:r>
            <a:endParaRPr lang="es-ES" altLang="en-US" sz="1000" b="1">
              <a:solidFill>
                <a:schemeClr val="bg1"/>
              </a:solidFill>
            </a:endParaRPr>
          </a:p>
        </p:txBody>
      </p:sp>
      <p:sp>
        <p:nvSpPr>
          <p:cNvPr id="191603" name="Text Box 115"/>
          <p:cNvSpPr txBox="1">
            <a:spLocks noChangeArrowheads="1"/>
          </p:cNvSpPr>
          <p:nvPr/>
        </p:nvSpPr>
        <p:spPr bwMode="auto">
          <a:xfrm>
            <a:off x="8945033" y="5016401"/>
            <a:ext cx="1074957" cy="5539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CO" altLang="en-US" sz="1000" b="1">
                <a:solidFill>
                  <a:srgbClr val="FFFFFF"/>
                </a:solidFill>
              </a:rPr>
              <a:t>2a Línea desarrollada por “A”</a:t>
            </a:r>
            <a:endParaRPr lang="es-ES" altLang="en-US" sz="1000" b="1">
              <a:solidFill>
                <a:srgbClr val="FFFFFF"/>
              </a:solidFill>
            </a:endParaRPr>
          </a:p>
        </p:txBody>
      </p:sp>
      <p:sp>
        <p:nvSpPr>
          <p:cNvPr id="191604" name="Line 116"/>
          <p:cNvSpPr>
            <a:spLocks noChangeShapeType="1"/>
          </p:cNvSpPr>
          <p:nvPr/>
        </p:nvSpPr>
        <p:spPr bwMode="auto">
          <a:xfrm>
            <a:off x="7123827" y="41250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2788820" y="4907893"/>
            <a:ext cx="2255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17 </a:t>
            </a:r>
            <a:r>
              <a:rPr lang="en-US" sz="1600" b="1" dirty="0" err="1"/>
              <a:t>Emprendedores</a:t>
            </a:r>
            <a:r>
              <a:rPr lang="en-US" sz="1600" b="1" dirty="0"/>
              <a:t> </a:t>
            </a:r>
            <a:r>
              <a:rPr lang="en-US" sz="1600" dirty="0" err="1"/>
              <a:t>haciendo</a:t>
            </a:r>
            <a:r>
              <a:rPr lang="en-US" sz="1600" b="1" dirty="0"/>
              <a:t> </a:t>
            </a:r>
            <a:r>
              <a:rPr lang="en-US" b="1" dirty="0"/>
              <a:t>el </a:t>
            </a:r>
            <a:r>
              <a:rPr lang="en-US" b="1" dirty="0" err="1"/>
              <a:t>negocio</a:t>
            </a:r>
            <a:endParaRPr lang="en-US" b="1" dirty="0"/>
          </a:p>
        </p:txBody>
      </p:sp>
      <p:grpSp>
        <p:nvGrpSpPr>
          <p:cNvPr id="123" name="Agrupar 122"/>
          <p:cNvGrpSpPr/>
          <p:nvPr/>
        </p:nvGrpSpPr>
        <p:grpSpPr>
          <a:xfrm>
            <a:off x="2782209" y="2334022"/>
            <a:ext cx="1522837" cy="2228089"/>
            <a:chOff x="4267388" y="3459215"/>
            <a:chExt cx="1522837" cy="2228089"/>
          </a:xfrm>
        </p:grpSpPr>
        <p:sp>
          <p:nvSpPr>
            <p:cNvPr id="124" name="Line 40"/>
            <p:cNvSpPr>
              <a:spLocks noChangeShapeType="1"/>
            </p:cNvSpPr>
            <p:nvPr/>
          </p:nvSpPr>
          <p:spPr bwMode="auto">
            <a:xfrm flipH="1" flipV="1">
              <a:off x="4464528" y="4898711"/>
              <a:ext cx="525959" cy="544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40"/>
            <p:cNvSpPr>
              <a:spLocks noChangeShapeType="1"/>
            </p:cNvSpPr>
            <p:nvPr/>
          </p:nvSpPr>
          <p:spPr bwMode="auto">
            <a:xfrm flipH="1" flipV="1">
              <a:off x="4440864" y="4930264"/>
              <a:ext cx="230705" cy="627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Line 40"/>
            <p:cNvSpPr>
              <a:spLocks noChangeShapeType="1"/>
            </p:cNvSpPr>
            <p:nvPr/>
          </p:nvSpPr>
          <p:spPr bwMode="auto">
            <a:xfrm flipV="1">
              <a:off x="4358345" y="4890823"/>
              <a:ext cx="90407" cy="655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7" name="Group 24"/>
            <p:cNvGrpSpPr>
              <a:grpSpLocks/>
            </p:cNvGrpSpPr>
            <p:nvPr/>
          </p:nvGrpSpPr>
          <p:grpSpPr bwMode="auto">
            <a:xfrm>
              <a:off x="4356692" y="3459215"/>
              <a:ext cx="1433533" cy="1660528"/>
              <a:chOff x="364" y="2355"/>
              <a:chExt cx="903" cy="1046"/>
            </a:xfrm>
          </p:grpSpPr>
          <p:sp>
            <p:nvSpPr>
              <p:cNvPr id="131" name="Line 29"/>
              <p:cNvSpPr>
                <a:spLocks noChangeShapeType="1"/>
              </p:cNvSpPr>
              <p:nvPr/>
            </p:nvSpPr>
            <p:spPr bwMode="auto">
              <a:xfrm flipH="1" flipV="1">
                <a:off x="617" y="2494"/>
                <a:ext cx="23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Line 30"/>
              <p:cNvSpPr>
                <a:spLocks noChangeShapeType="1"/>
              </p:cNvSpPr>
              <p:nvPr/>
            </p:nvSpPr>
            <p:spPr bwMode="auto">
              <a:xfrm flipH="1" flipV="1">
                <a:off x="639" y="2469"/>
                <a:ext cx="359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Line 31"/>
              <p:cNvSpPr>
                <a:spLocks noChangeShapeType="1"/>
              </p:cNvSpPr>
              <p:nvPr/>
            </p:nvSpPr>
            <p:spPr bwMode="auto">
              <a:xfrm flipV="1">
                <a:off x="456" y="2671"/>
                <a:ext cx="179" cy="2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Line 33"/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Line 38"/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Line 39"/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Line 40"/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Line 41"/>
              <p:cNvSpPr>
                <a:spLocks noChangeShapeType="1"/>
              </p:cNvSpPr>
              <p:nvPr/>
            </p:nvSpPr>
            <p:spPr bwMode="auto">
              <a:xfrm>
                <a:off x="619" y="2429"/>
                <a:ext cx="595" cy="2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25"/>
              <p:cNvSpPr>
                <a:spLocks noChangeArrowheads="1"/>
              </p:cNvSpPr>
              <p:nvPr/>
            </p:nvSpPr>
            <p:spPr bwMode="auto">
              <a:xfrm>
                <a:off x="540" y="2355"/>
                <a:ext cx="138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A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0" name="Oval 26"/>
              <p:cNvSpPr>
                <a:spLocks noChangeArrowheads="1"/>
              </p:cNvSpPr>
              <p:nvPr/>
            </p:nvSpPr>
            <p:spPr bwMode="auto">
              <a:xfrm>
                <a:off x="917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E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1" name="Oval 27"/>
              <p:cNvSpPr>
                <a:spLocks noChangeArrowheads="1"/>
              </p:cNvSpPr>
              <p:nvPr/>
            </p:nvSpPr>
            <p:spPr bwMode="auto">
              <a:xfrm>
                <a:off x="570" y="2587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2" name="Oval 28"/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3" name="Oval 32"/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J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596" y="3248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L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5" name="Oval 35"/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K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6" name="Oval 36"/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M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47" name="Oval 37"/>
              <p:cNvSpPr>
                <a:spLocks noChangeArrowheads="1"/>
              </p:cNvSpPr>
              <p:nvPr/>
            </p:nvSpPr>
            <p:spPr bwMode="auto">
              <a:xfrm>
                <a:off x="1128" y="25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N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128" name="Oval 26"/>
            <p:cNvSpPr>
              <a:spLocks noChangeArrowheads="1"/>
            </p:cNvSpPr>
            <p:nvPr/>
          </p:nvSpPr>
          <p:spPr bwMode="auto">
            <a:xfrm>
              <a:off x="4267388" y="5444416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O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29" name="Oval 27"/>
            <p:cNvSpPr>
              <a:spLocks noChangeArrowheads="1"/>
            </p:cNvSpPr>
            <p:nvPr/>
          </p:nvSpPr>
          <p:spPr bwMode="auto">
            <a:xfrm>
              <a:off x="4569509" y="542378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P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30" name="Oval 28"/>
            <p:cNvSpPr>
              <a:spLocks noChangeArrowheads="1"/>
            </p:cNvSpPr>
            <p:nvPr/>
          </p:nvSpPr>
          <p:spPr bwMode="auto">
            <a:xfrm>
              <a:off x="4895313" y="532874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Q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148" name="Agrupar 147"/>
          <p:cNvGrpSpPr/>
          <p:nvPr/>
        </p:nvGrpSpPr>
        <p:grpSpPr>
          <a:xfrm>
            <a:off x="6610159" y="2204949"/>
            <a:ext cx="1019580" cy="1920117"/>
            <a:chOff x="4267388" y="3767187"/>
            <a:chExt cx="1019580" cy="1920117"/>
          </a:xfrm>
        </p:grpSpPr>
        <p:sp>
          <p:nvSpPr>
            <p:cNvPr id="149" name="Line 40"/>
            <p:cNvSpPr>
              <a:spLocks noChangeShapeType="1"/>
            </p:cNvSpPr>
            <p:nvPr/>
          </p:nvSpPr>
          <p:spPr bwMode="auto">
            <a:xfrm flipH="1" flipV="1">
              <a:off x="4464528" y="4898711"/>
              <a:ext cx="525959" cy="544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Line 40"/>
            <p:cNvSpPr>
              <a:spLocks noChangeShapeType="1"/>
            </p:cNvSpPr>
            <p:nvPr/>
          </p:nvSpPr>
          <p:spPr bwMode="auto">
            <a:xfrm flipH="1" flipV="1">
              <a:off x="4440864" y="4930264"/>
              <a:ext cx="230705" cy="627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Line 40"/>
            <p:cNvSpPr>
              <a:spLocks noChangeShapeType="1"/>
            </p:cNvSpPr>
            <p:nvPr/>
          </p:nvSpPr>
          <p:spPr bwMode="auto">
            <a:xfrm flipV="1">
              <a:off x="4358345" y="4890823"/>
              <a:ext cx="90407" cy="655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2" name="Group 24"/>
            <p:cNvGrpSpPr>
              <a:grpSpLocks/>
            </p:cNvGrpSpPr>
            <p:nvPr/>
          </p:nvGrpSpPr>
          <p:grpSpPr bwMode="auto">
            <a:xfrm>
              <a:off x="4356689" y="3767187"/>
              <a:ext cx="930279" cy="1352552"/>
              <a:chOff x="364" y="2549"/>
              <a:chExt cx="586" cy="852"/>
            </a:xfrm>
          </p:grpSpPr>
          <p:sp>
            <p:nvSpPr>
              <p:cNvPr id="158" name="Line 31"/>
              <p:cNvSpPr>
                <a:spLocks noChangeShapeType="1"/>
              </p:cNvSpPr>
              <p:nvPr/>
            </p:nvSpPr>
            <p:spPr bwMode="auto">
              <a:xfrm flipV="1">
                <a:off x="473" y="2639"/>
                <a:ext cx="59" cy="2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Line 33"/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Line 38"/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Line 39"/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Line 40"/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Oval 27"/>
              <p:cNvSpPr>
                <a:spLocks noChangeArrowheads="1"/>
              </p:cNvSpPr>
              <p:nvPr/>
            </p:nvSpPr>
            <p:spPr bwMode="auto">
              <a:xfrm>
                <a:off x="449" y="2549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67" name="Oval 28"/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68" name="Oval 32"/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J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69" name="Oval 34"/>
              <p:cNvSpPr>
                <a:spLocks noChangeArrowheads="1"/>
              </p:cNvSpPr>
              <p:nvPr/>
            </p:nvSpPr>
            <p:spPr bwMode="auto">
              <a:xfrm>
                <a:off x="596" y="3248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L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70" name="Oval 35"/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K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71" name="Oval 36"/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M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153" name="Oval 26"/>
            <p:cNvSpPr>
              <a:spLocks noChangeArrowheads="1"/>
            </p:cNvSpPr>
            <p:nvPr/>
          </p:nvSpPr>
          <p:spPr bwMode="auto">
            <a:xfrm>
              <a:off x="4267388" y="5444416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O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54" name="Oval 27"/>
            <p:cNvSpPr>
              <a:spLocks noChangeArrowheads="1"/>
            </p:cNvSpPr>
            <p:nvPr/>
          </p:nvSpPr>
          <p:spPr bwMode="auto">
            <a:xfrm>
              <a:off x="4569509" y="542378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P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55" name="Oval 28"/>
            <p:cNvSpPr>
              <a:spLocks noChangeArrowheads="1"/>
            </p:cNvSpPr>
            <p:nvPr/>
          </p:nvSpPr>
          <p:spPr bwMode="auto">
            <a:xfrm>
              <a:off x="4895313" y="532874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Q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173" name="Agrupar 172"/>
          <p:cNvGrpSpPr/>
          <p:nvPr/>
        </p:nvGrpSpPr>
        <p:grpSpPr>
          <a:xfrm>
            <a:off x="5405831" y="2938512"/>
            <a:ext cx="1019580" cy="1920117"/>
            <a:chOff x="4267388" y="3767187"/>
            <a:chExt cx="1019580" cy="1920117"/>
          </a:xfrm>
        </p:grpSpPr>
        <p:sp>
          <p:nvSpPr>
            <p:cNvPr id="174" name="Line 40"/>
            <p:cNvSpPr>
              <a:spLocks noChangeShapeType="1"/>
            </p:cNvSpPr>
            <p:nvPr/>
          </p:nvSpPr>
          <p:spPr bwMode="auto">
            <a:xfrm flipH="1" flipV="1">
              <a:off x="4464528" y="4898711"/>
              <a:ext cx="525959" cy="544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Line 40"/>
            <p:cNvSpPr>
              <a:spLocks noChangeShapeType="1"/>
            </p:cNvSpPr>
            <p:nvPr/>
          </p:nvSpPr>
          <p:spPr bwMode="auto">
            <a:xfrm flipH="1" flipV="1">
              <a:off x="4440864" y="4930264"/>
              <a:ext cx="230705" cy="627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Line 40"/>
            <p:cNvSpPr>
              <a:spLocks noChangeShapeType="1"/>
            </p:cNvSpPr>
            <p:nvPr/>
          </p:nvSpPr>
          <p:spPr bwMode="auto">
            <a:xfrm flipV="1">
              <a:off x="4358345" y="4890823"/>
              <a:ext cx="90407" cy="655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7" name="Group 24"/>
            <p:cNvGrpSpPr>
              <a:grpSpLocks/>
            </p:cNvGrpSpPr>
            <p:nvPr/>
          </p:nvGrpSpPr>
          <p:grpSpPr bwMode="auto">
            <a:xfrm>
              <a:off x="4356689" y="3767187"/>
              <a:ext cx="930279" cy="1352552"/>
              <a:chOff x="364" y="2549"/>
              <a:chExt cx="586" cy="852"/>
            </a:xfrm>
          </p:grpSpPr>
          <p:sp>
            <p:nvSpPr>
              <p:cNvPr id="181" name="Line 31"/>
              <p:cNvSpPr>
                <a:spLocks noChangeShapeType="1"/>
              </p:cNvSpPr>
              <p:nvPr/>
            </p:nvSpPr>
            <p:spPr bwMode="auto">
              <a:xfrm flipV="1">
                <a:off x="473" y="2639"/>
                <a:ext cx="59" cy="2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Line 33"/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Line 38"/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Line 39"/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Line 40"/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Oval 27"/>
              <p:cNvSpPr>
                <a:spLocks noChangeArrowheads="1"/>
              </p:cNvSpPr>
              <p:nvPr/>
            </p:nvSpPr>
            <p:spPr bwMode="auto">
              <a:xfrm>
                <a:off x="449" y="2549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F1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87" name="Oval 28"/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F2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88" name="Oval 32"/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F3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89" name="Oval 34"/>
              <p:cNvSpPr>
                <a:spLocks noChangeArrowheads="1"/>
              </p:cNvSpPr>
              <p:nvPr/>
            </p:nvSpPr>
            <p:spPr bwMode="auto">
              <a:xfrm>
                <a:off x="596" y="3248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F5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90" name="Oval 35"/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F4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191" name="Oval 36"/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F6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178" name="Oval 26"/>
            <p:cNvSpPr>
              <a:spLocks noChangeArrowheads="1"/>
            </p:cNvSpPr>
            <p:nvPr/>
          </p:nvSpPr>
          <p:spPr bwMode="auto">
            <a:xfrm>
              <a:off x="4267388" y="5444416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F7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79" name="Oval 27"/>
            <p:cNvSpPr>
              <a:spLocks noChangeArrowheads="1"/>
            </p:cNvSpPr>
            <p:nvPr/>
          </p:nvSpPr>
          <p:spPr bwMode="auto">
            <a:xfrm>
              <a:off x="4569509" y="542378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F8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80" name="Oval 28"/>
            <p:cNvSpPr>
              <a:spLocks noChangeArrowheads="1"/>
            </p:cNvSpPr>
            <p:nvPr/>
          </p:nvSpPr>
          <p:spPr bwMode="auto">
            <a:xfrm>
              <a:off x="4895313" y="532874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F9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191551" name="Oval 63"/>
          <p:cNvSpPr>
            <a:spLocks noChangeArrowheads="1"/>
          </p:cNvSpPr>
          <p:nvPr/>
        </p:nvSpPr>
        <p:spPr bwMode="auto">
          <a:xfrm>
            <a:off x="7944296" y="2070070"/>
            <a:ext cx="215900" cy="2159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s-CO" altLang="en-US" sz="1200">
                <a:latin typeface="Arial" charset="0"/>
              </a:rPr>
              <a:t>A</a:t>
            </a:r>
            <a:endParaRPr lang="es-ES" altLang="en-US" sz="1200">
              <a:latin typeface="Arial" charset="0"/>
            </a:endParaRPr>
          </a:p>
        </p:txBody>
      </p:sp>
      <p:grpSp>
        <p:nvGrpSpPr>
          <p:cNvPr id="192" name="Agrupar 191"/>
          <p:cNvGrpSpPr/>
          <p:nvPr/>
        </p:nvGrpSpPr>
        <p:grpSpPr>
          <a:xfrm>
            <a:off x="7770694" y="2807129"/>
            <a:ext cx="1019580" cy="1920117"/>
            <a:chOff x="4267388" y="3767187"/>
            <a:chExt cx="1019580" cy="1920117"/>
          </a:xfrm>
        </p:grpSpPr>
        <p:sp>
          <p:nvSpPr>
            <p:cNvPr id="193" name="Line 40"/>
            <p:cNvSpPr>
              <a:spLocks noChangeShapeType="1"/>
            </p:cNvSpPr>
            <p:nvPr/>
          </p:nvSpPr>
          <p:spPr bwMode="auto">
            <a:xfrm flipH="1" flipV="1">
              <a:off x="4464528" y="4898711"/>
              <a:ext cx="525959" cy="544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Line 40"/>
            <p:cNvSpPr>
              <a:spLocks noChangeShapeType="1"/>
            </p:cNvSpPr>
            <p:nvPr/>
          </p:nvSpPr>
          <p:spPr bwMode="auto">
            <a:xfrm flipH="1" flipV="1">
              <a:off x="4440864" y="4930264"/>
              <a:ext cx="230705" cy="627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Line 40"/>
            <p:cNvSpPr>
              <a:spLocks noChangeShapeType="1"/>
            </p:cNvSpPr>
            <p:nvPr/>
          </p:nvSpPr>
          <p:spPr bwMode="auto">
            <a:xfrm flipV="1">
              <a:off x="4358345" y="4890823"/>
              <a:ext cx="90407" cy="655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6" name="Group 24"/>
            <p:cNvGrpSpPr>
              <a:grpSpLocks/>
            </p:cNvGrpSpPr>
            <p:nvPr/>
          </p:nvGrpSpPr>
          <p:grpSpPr bwMode="auto">
            <a:xfrm>
              <a:off x="4356689" y="3767187"/>
              <a:ext cx="930279" cy="1352552"/>
              <a:chOff x="364" y="2549"/>
              <a:chExt cx="586" cy="852"/>
            </a:xfrm>
          </p:grpSpPr>
          <p:sp>
            <p:nvSpPr>
              <p:cNvPr id="200" name="Line 31"/>
              <p:cNvSpPr>
                <a:spLocks noChangeShapeType="1"/>
              </p:cNvSpPr>
              <p:nvPr/>
            </p:nvSpPr>
            <p:spPr bwMode="auto">
              <a:xfrm flipV="1">
                <a:off x="473" y="2639"/>
                <a:ext cx="59" cy="2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Line 33"/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Line 38"/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Line 39"/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Line 40"/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Oval 27"/>
              <p:cNvSpPr>
                <a:spLocks noChangeArrowheads="1"/>
              </p:cNvSpPr>
              <p:nvPr/>
            </p:nvSpPr>
            <p:spPr bwMode="auto">
              <a:xfrm>
                <a:off x="449" y="2549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D1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06" name="Oval 28"/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D2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07" name="Oval 32"/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D3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08" name="Oval 34"/>
              <p:cNvSpPr>
                <a:spLocks noChangeArrowheads="1"/>
              </p:cNvSpPr>
              <p:nvPr/>
            </p:nvSpPr>
            <p:spPr bwMode="auto">
              <a:xfrm>
                <a:off x="596" y="3248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D5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09" name="Oval 35"/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D4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10" name="Oval 36"/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D6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197" name="Oval 26"/>
            <p:cNvSpPr>
              <a:spLocks noChangeArrowheads="1"/>
            </p:cNvSpPr>
            <p:nvPr/>
          </p:nvSpPr>
          <p:spPr bwMode="auto">
            <a:xfrm>
              <a:off x="4267388" y="5444416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D7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8" name="Oval 27"/>
            <p:cNvSpPr>
              <a:spLocks noChangeArrowheads="1"/>
            </p:cNvSpPr>
            <p:nvPr/>
          </p:nvSpPr>
          <p:spPr bwMode="auto">
            <a:xfrm>
              <a:off x="4569509" y="542378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D8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9" name="Oval 28"/>
            <p:cNvSpPr>
              <a:spLocks noChangeArrowheads="1"/>
            </p:cNvSpPr>
            <p:nvPr/>
          </p:nvSpPr>
          <p:spPr bwMode="auto">
            <a:xfrm>
              <a:off x="4895313" y="532874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D9</a:t>
              </a:r>
              <a:endParaRPr lang="es-ES" altLang="en-US" sz="1200">
                <a:latin typeface="Arial" charset="0"/>
              </a:endParaRPr>
            </a:p>
          </p:txBody>
        </p:sp>
      </p:grpSp>
      <p:grpSp>
        <p:nvGrpSpPr>
          <p:cNvPr id="211" name="Agrupar 210"/>
          <p:cNvGrpSpPr/>
          <p:nvPr/>
        </p:nvGrpSpPr>
        <p:grpSpPr>
          <a:xfrm>
            <a:off x="8931228" y="2763335"/>
            <a:ext cx="1019580" cy="1920117"/>
            <a:chOff x="4267388" y="3767187"/>
            <a:chExt cx="1019580" cy="1920117"/>
          </a:xfrm>
        </p:grpSpPr>
        <p:sp>
          <p:nvSpPr>
            <p:cNvPr id="212" name="Line 40"/>
            <p:cNvSpPr>
              <a:spLocks noChangeShapeType="1"/>
            </p:cNvSpPr>
            <p:nvPr/>
          </p:nvSpPr>
          <p:spPr bwMode="auto">
            <a:xfrm flipH="1" flipV="1">
              <a:off x="4464528" y="4898711"/>
              <a:ext cx="525959" cy="5447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Line 40"/>
            <p:cNvSpPr>
              <a:spLocks noChangeShapeType="1"/>
            </p:cNvSpPr>
            <p:nvPr/>
          </p:nvSpPr>
          <p:spPr bwMode="auto">
            <a:xfrm flipH="1" flipV="1">
              <a:off x="4440864" y="4930264"/>
              <a:ext cx="230705" cy="627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Line 40"/>
            <p:cNvSpPr>
              <a:spLocks noChangeShapeType="1"/>
            </p:cNvSpPr>
            <p:nvPr/>
          </p:nvSpPr>
          <p:spPr bwMode="auto">
            <a:xfrm flipV="1">
              <a:off x="4358345" y="4890823"/>
              <a:ext cx="90407" cy="655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" name="Group 24"/>
            <p:cNvGrpSpPr>
              <a:grpSpLocks/>
            </p:cNvGrpSpPr>
            <p:nvPr/>
          </p:nvGrpSpPr>
          <p:grpSpPr bwMode="auto">
            <a:xfrm>
              <a:off x="4356689" y="3767187"/>
              <a:ext cx="930279" cy="1352552"/>
              <a:chOff x="364" y="2549"/>
              <a:chExt cx="586" cy="852"/>
            </a:xfrm>
          </p:grpSpPr>
          <p:sp>
            <p:nvSpPr>
              <p:cNvPr id="219" name="Line 31"/>
              <p:cNvSpPr>
                <a:spLocks noChangeShapeType="1"/>
              </p:cNvSpPr>
              <p:nvPr/>
            </p:nvSpPr>
            <p:spPr bwMode="auto">
              <a:xfrm flipV="1">
                <a:off x="473" y="2639"/>
                <a:ext cx="59" cy="2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Line 33"/>
              <p:cNvSpPr>
                <a:spLocks noChangeShapeType="1"/>
              </p:cNvSpPr>
              <p:nvPr/>
            </p:nvSpPr>
            <p:spPr bwMode="auto">
              <a:xfrm>
                <a:off x="464" y="2958"/>
                <a:ext cx="13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Line 38"/>
              <p:cNvSpPr>
                <a:spLocks noChangeShapeType="1"/>
              </p:cNvSpPr>
              <p:nvPr/>
            </p:nvSpPr>
            <p:spPr bwMode="auto">
              <a:xfrm flipV="1">
                <a:off x="422" y="3128"/>
                <a:ext cx="209" cy="1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Line 39"/>
              <p:cNvSpPr>
                <a:spLocks noChangeShapeType="1"/>
              </p:cNvSpPr>
              <p:nvPr/>
            </p:nvSpPr>
            <p:spPr bwMode="auto">
              <a:xfrm flipH="1" flipV="1">
                <a:off x="641" y="3117"/>
                <a:ext cx="10" cy="2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Line 40"/>
              <p:cNvSpPr>
                <a:spLocks noChangeShapeType="1"/>
              </p:cNvSpPr>
              <p:nvPr/>
            </p:nvSpPr>
            <p:spPr bwMode="auto">
              <a:xfrm flipH="1" flipV="1">
                <a:off x="646" y="3138"/>
                <a:ext cx="248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" name="Oval 27"/>
              <p:cNvSpPr>
                <a:spLocks noChangeArrowheads="1"/>
              </p:cNvSpPr>
              <p:nvPr/>
            </p:nvSpPr>
            <p:spPr bwMode="auto">
              <a:xfrm>
                <a:off x="449" y="2549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E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25" name="Oval 28"/>
              <p:cNvSpPr>
                <a:spLocks noChangeArrowheads="1"/>
              </p:cNvSpPr>
              <p:nvPr/>
            </p:nvSpPr>
            <p:spPr bwMode="auto">
              <a:xfrm>
                <a:off x="399" y="287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R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26" name="Oval 32"/>
              <p:cNvSpPr>
                <a:spLocks noChangeArrowheads="1"/>
              </p:cNvSpPr>
              <p:nvPr/>
            </p:nvSpPr>
            <p:spPr bwMode="auto">
              <a:xfrm>
                <a:off x="573" y="3022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S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27" name="Oval 34"/>
              <p:cNvSpPr>
                <a:spLocks noChangeArrowheads="1"/>
              </p:cNvSpPr>
              <p:nvPr/>
            </p:nvSpPr>
            <p:spPr bwMode="auto">
              <a:xfrm>
                <a:off x="596" y="3248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U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28" name="Oval 35"/>
              <p:cNvSpPr>
                <a:spLocks noChangeArrowheads="1"/>
              </p:cNvSpPr>
              <p:nvPr/>
            </p:nvSpPr>
            <p:spPr bwMode="auto">
              <a:xfrm>
                <a:off x="364" y="3193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T</a:t>
                </a:r>
                <a:endParaRPr lang="es-ES" altLang="en-US" sz="1200">
                  <a:latin typeface="Arial" charset="0"/>
                </a:endParaRPr>
              </a:p>
            </p:txBody>
          </p:sp>
          <p:sp>
            <p:nvSpPr>
              <p:cNvPr id="229" name="Oval 36"/>
              <p:cNvSpPr>
                <a:spLocks noChangeArrowheads="1"/>
              </p:cNvSpPr>
              <p:nvPr/>
            </p:nvSpPr>
            <p:spPr bwMode="auto">
              <a:xfrm>
                <a:off x="811" y="3246"/>
                <a:ext cx="139" cy="153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r>
                  <a:rPr lang="es-CO" altLang="en-US" sz="1200">
                    <a:latin typeface="Arial" charset="0"/>
                  </a:rPr>
                  <a:t>V</a:t>
                </a:r>
                <a:endParaRPr lang="es-ES" altLang="en-US" sz="1200">
                  <a:latin typeface="Arial" charset="0"/>
                </a:endParaRPr>
              </a:p>
            </p:txBody>
          </p:sp>
        </p:grpSp>
        <p:sp>
          <p:nvSpPr>
            <p:cNvPr id="216" name="Oval 26"/>
            <p:cNvSpPr>
              <a:spLocks noChangeArrowheads="1"/>
            </p:cNvSpPr>
            <p:nvPr/>
          </p:nvSpPr>
          <p:spPr bwMode="auto">
            <a:xfrm>
              <a:off x="4267388" y="5444416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W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17" name="Oval 27"/>
            <p:cNvSpPr>
              <a:spLocks noChangeArrowheads="1"/>
            </p:cNvSpPr>
            <p:nvPr/>
          </p:nvSpPr>
          <p:spPr bwMode="auto">
            <a:xfrm>
              <a:off x="4569509" y="542378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X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218" name="Oval 28"/>
            <p:cNvSpPr>
              <a:spLocks noChangeArrowheads="1"/>
            </p:cNvSpPr>
            <p:nvPr/>
          </p:nvSpPr>
          <p:spPr bwMode="auto">
            <a:xfrm>
              <a:off x="4895313" y="532874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Y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230" name="Rectángulo 229"/>
          <p:cNvSpPr/>
          <p:nvPr/>
        </p:nvSpPr>
        <p:spPr>
          <a:xfrm>
            <a:off x="5313555" y="2868563"/>
            <a:ext cx="1137244" cy="203463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1" name="Rectángulo 230"/>
          <p:cNvSpPr/>
          <p:nvPr/>
        </p:nvSpPr>
        <p:spPr>
          <a:xfrm>
            <a:off x="6517883" y="2666012"/>
            <a:ext cx="1153666" cy="148355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2" name="Rectángulo 231"/>
          <p:cNvSpPr/>
          <p:nvPr/>
        </p:nvSpPr>
        <p:spPr>
          <a:xfrm>
            <a:off x="7711263" y="2742654"/>
            <a:ext cx="1126295" cy="200908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3" name="Rectángulo 232"/>
          <p:cNvSpPr/>
          <p:nvPr/>
        </p:nvSpPr>
        <p:spPr>
          <a:xfrm>
            <a:off x="8893694" y="2742654"/>
            <a:ext cx="1126295" cy="200908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4" name="Line 116"/>
          <p:cNvSpPr>
            <a:spLocks noChangeShapeType="1"/>
          </p:cNvSpPr>
          <p:nvPr/>
        </p:nvSpPr>
        <p:spPr bwMode="auto">
          <a:xfrm>
            <a:off x="5897603" y="489690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" name="Line 116"/>
          <p:cNvSpPr>
            <a:spLocks noChangeShapeType="1"/>
          </p:cNvSpPr>
          <p:nvPr/>
        </p:nvSpPr>
        <p:spPr bwMode="auto">
          <a:xfrm>
            <a:off x="8289836" y="478194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" name="Line 116"/>
          <p:cNvSpPr>
            <a:spLocks noChangeShapeType="1"/>
          </p:cNvSpPr>
          <p:nvPr/>
        </p:nvSpPr>
        <p:spPr bwMode="auto">
          <a:xfrm>
            <a:off x="9516061" y="478194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97272D33-3219-B445-B9AF-E135C0337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1947"/>
            <a:ext cx="9703659" cy="426854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EF6B906-F58A-A94D-B17E-CBE3D1EC6961}"/>
              </a:ext>
            </a:extLst>
          </p:cNvPr>
          <p:cNvSpPr/>
          <p:nvPr/>
        </p:nvSpPr>
        <p:spPr>
          <a:xfrm>
            <a:off x="642938" y="1600200"/>
            <a:ext cx="4529137" cy="4300537"/>
          </a:xfrm>
          <a:prstGeom prst="rect">
            <a:avLst/>
          </a:prstGeom>
          <a:gradFill>
            <a:gsLst>
              <a:gs pos="0">
                <a:srgbClr val="4D2B68"/>
              </a:gs>
              <a:gs pos="100000">
                <a:srgbClr val="2D0D4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err="1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6CD7F6-3B67-3047-84B9-E9364BF39E70}"/>
              </a:ext>
            </a:extLst>
          </p:cNvPr>
          <p:cNvSpPr/>
          <p:nvPr/>
        </p:nvSpPr>
        <p:spPr>
          <a:xfrm>
            <a:off x="6817360" y="1600199"/>
            <a:ext cx="4529137" cy="4300537"/>
          </a:xfrm>
          <a:prstGeom prst="rect">
            <a:avLst/>
          </a:prstGeom>
          <a:gradFill>
            <a:gsLst>
              <a:gs pos="0">
                <a:srgbClr val="4D2B68"/>
              </a:gs>
              <a:gs pos="100000">
                <a:srgbClr val="2D0D4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err="1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B69A12-C824-0D4F-96EA-A2646F7B7F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8F193C-88E0-F441-B67A-140B538767EC}"/>
              </a:ext>
            </a:extLst>
          </p:cNvPr>
          <p:cNvCxnSpPr>
            <a:cxnSpLocks/>
          </p:cNvCxnSpPr>
          <p:nvPr/>
        </p:nvCxnSpPr>
        <p:spPr>
          <a:xfrm>
            <a:off x="5925503" y="1901616"/>
            <a:ext cx="0" cy="3514724"/>
          </a:xfrm>
          <a:prstGeom prst="line">
            <a:avLst/>
          </a:prstGeom>
          <a:ln w="825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3C2CEF64-A908-0A4F-95BE-EE2275EED19D}"/>
              </a:ext>
            </a:extLst>
          </p:cNvPr>
          <p:cNvSpPr txBox="1"/>
          <p:nvPr/>
        </p:nvSpPr>
        <p:spPr>
          <a:xfrm>
            <a:off x="1148080" y="2381705"/>
            <a:ext cx="35458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Oriflame Sans" panose="020B0502020204020303" pitchFamily="34" charset="0"/>
              </a:rPr>
              <a:t>LO QUE HACEMOS EN ORIFLAME </a:t>
            </a:r>
            <a:r>
              <a:rPr lang="es-MX" sz="4000" b="1" dirty="0">
                <a:solidFill>
                  <a:schemeClr val="bg1"/>
                </a:solidFill>
                <a:latin typeface="Oriflame Sans" panose="020B0502020204020303" pitchFamily="34" charset="0"/>
              </a:rPr>
              <a:t>(EMPRESA)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7B1F04-88B8-E149-B325-B4DCDAB66DB0}"/>
              </a:ext>
            </a:extLst>
          </p:cNvPr>
          <p:cNvSpPr txBox="1"/>
          <p:nvPr/>
        </p:nvSpPr>
        <p:spPr>
          <a:xfrm>
            <a:off x="7230966" y="2395992"/>
            <a:ext cx="4066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Oriflame Sans" panose="020B0502020204020303" pitchFamily="34" charset="0"/>
              </a:rPr>
              <a:t>LO QUE TE CORRESPONDE A TI COMO</a:t>
            </a:r>
          </a:p>
          <a:p>
            <a:r>
              <a:rPr lang="es-MX" sz="4000" dirty="0">
                <a:solidFill>
                  <a:schemeClr val="bg1"/>
                </a:solidFill>
                <a:latin typeface="Oriflame Sans" panose="020B0502020204020303" pitchFamily="34" charset="0"/>
              </a:rPr>
              <a:t>EMPRENDEDOR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4279E64-375D-D448-AF6C-F5E0C5B8624E}"/>
              </a:ext>
            </a:extLst>
          </p:cNvPr>
          <p:cNvSpPr txBox="1"/>
          <p:nvPr/>
        </p:nvSpPr>
        <p:spPr>
          <a:xfrm>
            <a:off x="1148080" y="431000"/>
            <a:ext cx="9895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2"/>
                </a:solidFill>
                <a:latin typeface="Oriflame Sans" panose="020B0502020204020303" pitchFamily="34" charset="0"/>
              </a:rPr>
              <a:t>UNA CLARA DISTINCION ENTRE</a:t>
            </a:r>
          </a:p>
        </p:txBody>
      </p:sp>
    </p:spTree>
    <p:extLst>
      <p:ext uri="{BB962C8B-B14F-4D97-AF65-F5344CB8AC3E}">
        <p14:creationId xmlns:p14="http://schemas.microsoft.com/office/powerpoint/2010/main" val="3601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n 77">
            <a:extLst>
              <a:ext uri="{FF2B5EF4-FFF2-40B4-BE49-F238E27FC236}">
                <a16:creationId xmlns:a16="http://schemas.microsoft.com/office/drawing/2014/main" id="{E6066F39-D1FA-6C40-AA3B-0E776D835E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11875"/>
            <a:ext cx="12188389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474109" y="2440179"/>
            <a:ext cx="1800049" cy="243017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Rectángulo 72"/>
          <p:cNvSpPr/>
          <p:nvPr/>
        </p:nvSpPr>
        <p:spPr>
          <a:xfrm>
            <a:off x="8014178" y="2440179"/>
            <a:ext cx="1800049" cy="243017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Rectángulo 73"/>
          <p:cNvSpPr/>
          <p:nvPr/>
        </p:nvSpPr>
        <p:spPr>
          <a:xfrm>
            <a:off x="3078372" y="2440179"/>
            <a:ext cx="1800049" cy="243017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92535" name="Group 23"/>
          <p:cNvGrpSpPr>
            <a:grpSpLocks/>
          </p:cNvGrpSpPr>
          <p:nvPr/>
        </p:nvGrpSpPr>
        <p:grpSpPr bwMode="auto">
          <a:xfrm>
            <a:off x="3355977" y="2113035"/>
            <a:ext cx="2333627" cy="2605096"/>
            <a:chOff x="1247" y="1154"/>
            <a:chExt cx="1470" cy="1641"/>
          </a:xfrm>
        </p:grpSpPr>
        <p:sp>
          <p:nvSpPr>
            <p:cNvPr id="192538" name="Line 26"/>
            <p:cNvSpPr>
              <a:spLocks noChangeShapeType="1"/>
            </p:cNvSpPr>
            <p:nvPr/>
          </p:nvSpPr>
          <p:spPr bwMode="auto">
            <a:xfrm flipV="1">
              <a:off x="1636" y="1565"/>
              <a:ext cx="23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40" name="Line 28"/>
            <p:cNvSpPr>
              <a:spLocks noChangeShapeType="1"/>
            </p:cNvSpPr>
            <p:nvPr/>
          </p:nvSpPr>
          <p:spPr bwMode="auto">
            <a:xfrm>
              <a:off x="1647" y="1804"/>
              <a:ext cx="186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44" name="Line 32"/>
            <p:cNvSpPr>
              <a:spLocks noChangeShapeType="1"/>
            </p:cNvSpPr>
            <p:nvPr/>
          </p:nvSpPr>
          <p:spPr bwMode="auto">
            <a:xfrm flipV="1">
              <a:off x="1579" y="2134"/>
              <a:ext cx="242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45" name="Line 33"/>
            <p:cNvSpPr>
              <a:spLocks noChangeShapeType="1"/>
            </p:cNvSpPr>
            <p:nvPr/>
          </p:nvSpPr>
          <p:spPr bwMode="auto">
            <a:xfrm flipV="1">
              <a:off x="1824" y="2152"/>
              <a:ext cx="6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46" name="Line 34"/>
            <p:cNvSpPr>
              <a:spLocks noChangeShapeType="1"/>
            </p:cNvSpPr>
            <p:nvPr/>
          </p:nvSpPr>
          <p:spPr bwMode="auto">
            <a:xfrm flipH="1" flipV="1">
              <a:off x="1839" y="2131"/>
              <a:ext cx="186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50" name="Line 38"/>
            <p:cNvSpPr>
              <a:spLocks noChangeShapeType="1"/>
            </p:cNvSpPr>
            <p:nvPr/>
          </p:nvSpPr>
          <p:spPr bwMode="auto">
            <a:xfrm flipV="1">
              <a:off x="1308" y="2506"/>
              <a:ext cx="256" cy="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51" name="Line 39"/>
            <p:cNvSpPr>
              <a:spLocks noChangeShapeType="1"/>
            </p:cNvSpPr>
            <p:nvPr/>
          </p:nvSpPr>
          <p:spPr bwMode="auto">
            <a:xfrm flipV="1">
              <a:off x="1559" y="2506"/>
              <a:ext cx="5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52" name="Line 40"/>
            <p:cNvSpPr>
              <a:spLocks noChangeShapeType="1"/>
            </p:cNvSpPr>
            <p:nvPr/>
          </p:nvSpPr>
          <p:spPr bwMode="auto">
            <a:xfrm flipH="1" flipV="1">
              <a:off x="1610" y="2506"/>
              <a:ext cx="155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53" name="Line 41"/>
            <p:cNvSpPr>
              <a:spLocks noChangeShapeType="1"/>
            </p:cNvSpPr>
            <p:nvPr/>
          </p:nvSpPr>
          <p:spPr bwMode="auto">
            <a:xfrm flipV="1">
              <a:off x="1663" y="1154"/>
              <a:ext cx="1054" cy="3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36" name="Oval 24"/>
            <p:cNvSpPr>
              <a:spLocks noChangeArrowheads="1"/>
            </p:cNvSpPr>
            <p:nvPr/>
          </p:nvSpPr>
          <p:spPr bwMode="auto">
            <a:xfrm>
              <a:off x="1590" y="141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 dirty="0">
                  <a:latin typeface="Arial" charset="0"/>
                </a:rPr>
                <a:t>D</a:t>
              </a:r>
              <a:endParaRPr lang="es-ES" altLang="en-US" sz="1200" dirty="0">
                <a:latin typeface="Arial" charset="0"/>
              </a:endParaRPr>
            </a:p>
          </p:txBody>
        </p:sp>
        <p:sp>
          <p:nvSpPr>
            <p:cNvPr id="192537" name="Oval 25"/>
            <p:cNvSpPr>
              <a:spLocks noChangeArrowheads="1"/>
            </p:cNvSpPr>
            <p:nvPr/>
          </p:nvSpPr>
          <p:spPr bwMode="auto">
            <a:xfrm>
              <a:off x="1566" y="1719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F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39" name="Oval 27"/>
            <p:cNvSpPr>
              <a:spLocks noChangeArrowheads="1"/>
            </p:cNvSpPr>
            <p:nvPr/>
          </p:nvSpPr>
          <p:spPr bwMode="auto">
            <a:xfrm>
              <a:off x="1756" y="2036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J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41" name="Oval 29"/>
            <p:cNvSpPr>
              <a:spLocks noChangeArrowheads="1"/>
            </p:cNvSpPr>
            <p:nvPr/>
          </p:nvSpPr>
          <p:spPr bwMode="auto">
            <a:xfrm>
              <a:off x="1743" y="237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L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42" name="Oval 30"/>
            <p:cNvSpPr>
              <a:spLocks noChangeArrowheads="1"/>
            </p:cNvSpPr>
            <p:nvPr/>
          </p:nvSpPr>
          <p:spPr bwMode="auto">
            <a:xfrm>
              <a:off x="1513" y="237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K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43" name="Oval 31"/>
            <p:cNvSpPr>
              <a:spLocks noChangeArrowheads="1"/>
            </p:cNvSpPr>
            <p:nvPr/>
          </p:nvSpPr>
          <p:spPr bwMode="auto">
            <a:xfrm>
              <a:off x="1970" y="2371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M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47" name="Oval 35"/>
            <p:cNvSpPr>
              <a:spLocks noChangeArrowheads="1"/>
            </p:cNvSpPr>
            <p:nvPr/>
          </p:nvSpPr>
          <p:spPr bwMode="auto">
            <a:xfrm>
              <a:off x="1247" y="264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O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48" name="Oval 36"/>
            <p:cNvSpPr>
              <a:spLocks noChangeArrowheads="1"/>
            </p:cNvSpPr>
            <p:nvPr/>
          </p:nvSpPr>
          <p:spPr bwMode="auto">
            <a:xfrm>
              <a:off x="1471" y="264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P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49" name="Oval 37"/>
            <p:cNvSpPr>
              <a:spLocks noChangeArrowheads="1"/>
            </p:cNvSpPr>
            <p:nvPr/>
          </p:nvSpPr>
          <p:spPr bwMode="auto">
            <a:xfrm>
              <a:off x="1698" y="2642"/>
              <a:ext cx="139" cy="15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Q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192574" name="Line 62"/>
          <p:cNvSpPr>
            <a:spLocks noChangeShapeType="1"/>
          </p:cNvSpPr>
          <p:nvPr/>
        </p:nvSpPr>
        <p:spPr bwMode="auto">
          <a:xfrm flipH="1">
            <a:off x="2995614" y="2773438"/>
            <a:ext cx="936626" cy="576264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75" name="Line 63"/>
          <p:cNvSpPr>
            <a:spLocks noChangeShapeType="1"/>
          </p:cNvSpPr>
          <p:nvPr/>
        </p:nvSpPr>
        <p:spPr bwMode="auto">
          <a:xfrm>
            <a:off x="4076703" y="3133801"/>
            <a:ext cx="1008063" cy="504827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C5EAFA7-5B95-A043-9747-D3F2BAB4C3F7}"/>
              </a:ext>
            </a:extLst>
          </p:cNvPr>
          <p:cNvGrpSpPr/>
          <p:nvPr/>
        </p:nvGrpSpPr>
        <p:grpSpPr>
          <a:xfrm>
            <a:off x="5303841" y="1976510"/>
            <a:ext cx="4679954" cy="2830522"/>
            <a:chOff x="5303841" y="1976510"/>
            <a:chExt cx="4679954" cy="2830522"/>
          </a:xfrm>
        </p:grpSpPr>
        <p:sp>
          <p:nvSpPr>
            <p:cNvPr id="192516" name="Oval 4"/>
            <p:cNvSpPr>
              <a:spLocks noChangeArrowheads="1"/>
            </p:cNvSpPr>
            <p:nvPr/>
          </p:nvSpPr>
          <p:spPr bwMode="auto">
            <a:xfrm>
              <a:off x="6170616" y="2973463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R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17" name="Line 5"/>
            <p:cNvSpPr>
              <a:spLocks noChangeShapeType="1"/>
            </p:cNvSpPr>
            <p:nvPr/>
          </p:nvSpPr>
          <p:spPr bwMode="auto">
            <a:xfrm flipV="1">
              <a:off x="6281742" y="2728988"/>
              <a:ext cx="36513" cy="2444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19" name="Line 7"/>
            <p:cNvSpPr>
              <a:spLocks noChangeShapeType="1"/>
            </p:cNvSpPr>
            <p:nvPr/>
          </p:nvSpPr>
          <p:spPr bwMode="auto">
            <a:xfrm>
              <a:off x="6332542" y="3216352"/>
              <a:ext cx="233363" cy="3683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3" name="Line 11"/>
            <p:cNvSpPr>
              <a:spLocks noChangeShapeType="1"/>
            </p:cNvSpPr>
            <p:nvPr/>
          </p:nvSpPr>
          <p:spPr bwMode="auto">
            <a:xfrm flipV="1">
              <a:off x="6196016" y="3622753"/>
              <a:ext cx="388938" cy="4826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4" name="Line 12"/>
            <p:cNvSpPr>
              <a:spLocks noChangeShapeType="1"/>
            </p:cNvSpPr>
            <p:nvPr/>
          </p:nvSpPr>
          <p:spPr bwMode="auto">
            <a:xfrm flipV="1">
              <a:off x="6561142" y="3627516"/>
              <a:ext cx="33338" cy="4778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5" name="Line 13"/>
            <p:cNvSpPr>
              <a:spLocks noChangeShapeType="1"/>
            </p:cNvSpPr>
            <p:nvPr/>
          </p:nvSpPr>
          <p:spPr bwMode="auto">
            <a:xfrm flipH="1" flipV="1">
              <a:off x="6613529" y="3608465"/>
              <a:ext cx="314325" cy="4778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29" name="Line 17"/>
            <p:cNvSpPr>
              <a:spLocks noChangeShapeType="1"/>
            </p:cNvSpPr>
            <p:nvPr/>
          </p:nvSpPr>
          <p:spPr bwMode="auto">
            <a:xfrm flipV="1">
              <a:off x="5746754" y="4222830"/>
              <a:ext cx="420688" cy="3000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30" name="Line 18"/>
            <p:cNvSpPr>
              <a:spLocks noChangeShapeType="1"/>
            </p:cNvSpPr>
            <p:nvPr/>
          </p:nvSpPr>
          <p:spPr bwMode="auto">
            <a:xfrm flipV="1">
              <a:off x="6140454" y="4222830"/>
              <a:ext cx="26988" cy="3095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31" name="Line 19"/>
            <p:cNvSpPr>
              <a:spLocks noChangeShapeType="1"/>
            </p:cNvSpPr>
            <p:nvPr/>
          </p:nvSpPr>
          <p:spPr bwMode="auto">
            <a:xfrm flipH="1" flipV="1">
              <a:off x="6240466" y="4222830"/>
              <a:ext cx="255588" cy="3190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33" name="Line 21"/>
            <p:cNvSpPr>
              <a:spLocks noChangeShapeType="1"/>
            </p:cNvSpPr>
            <p:nvPr/>
          </p:nvSpPr>
          <p:spPr bwMode="auto">
            <a:xfrm>
              <a:off x="5761041" y="2098748"/>
              <a:ext cx="479425" cy="4587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57" name="Oval 45"/>
            <p:cNvSpPr>
              <a:spLocks noChangeArrowheads="1"/>
            </p:cNvSpPr>
            <p:nvPr/>
          </p:nvSpPr>
          <p:spPr bwMode="auto">
            <a:xfrm>
              <a:off x="8774119" y="3154439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N2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58" name="Line 46"/>
            <p:cNvSpPr>
              <a:spLocks noChangeShapeType="1"/>
            </p:cNvSpPr>
            <p:nvPr/>
          </p:nvSpPr>
          <p:spPr bwMode="auto">
            <a:xfrm flipV="1">
              <a:off x="8885244" y="2909963"/>
              <a:ext cx="36513" cy="2444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60" name="Line 48"/>
            <p:cNvSpPr>
              <a:spLocks noChangeShapeType="1"/>
            </p:cNvSpPr>
            <p:nvPr/>
          </p:nvSpPr>
          <p:spPr bwMode="auto">
            <a:xfrm>
              <a:off x="8936044" y="3397327"/>
              <a:ext cx="254000" cy="384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64" name="Line 52"/>
            <p:cNvSpPr>
              <a:spLocks noChangeShapeType="1"/>
            </p:cNvSpPr>
            <p:nvPr/>
          </p:nvSpPr>
          <p:spPr bwMode="auto">
            <a:xfrm flipV="1">
              <a:off x="8810631" y="3805316"/>
              <a:ext cx="342900" cy="4587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65" name="Line 53"/>
            <p:cNvSpPr>
              <a:spLocks noChangeShapeType="1"/>
            </p:cNvSpPr>
            <p:nvPr/>
          </p:nvSpPr>
          <p:spPr bwMode="auto">
            <a:xfrm flipV="1">
              <a:off x="9167819" y="3833891"/>
              <a:ext cx="17463" cy="463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66" name="Line 54"/>
            <p:cNvSpPr>
              <a:spLocks noChangeShapeType="1"/>
            </p:cNvSpPr>
            <p:nvPr/>
          </p:nvSpPr>
          <p:spPr bwMode="auto">
            <a:xfrm flipH="1" flipV="1">
              <a:off x="9223382" y="3819604"/>
              <a:ext cx="304800" cy="487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69" name="Oval 57"/>
            <p:cNvSpPr>
              <a:spLocks noChangeArrowheads="1"/>
            </p:cNvSpPr>
            <p:nvPr/>
          </p:nvSpPr>
          <p:spPr bwMode="auto">
            <a:xfrm>
              <a:off x="8988432" y="4564144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N9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70" name="Line 58"/>
            <p:cNvSpPr>
              <a:spLocks noChangeShapeType="1"/>
            </p:cNvSpPr>
            <p:nvPr/>
          </p:nvSpPr>
          <p:spPr bwMode="auto">
            <a:xfrm flipV="1">
              <a:off x="8351843" y="4340305"/>
              <a:ext cx="422275" cy="360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71" name="Line 59"/>
            <p:cNvSpPr>
              <a:spLocks noChangeShapeType="1"/>
            </p:cNvSpPr>
            <p:nvPr/>
          </p:nvSpPr>
          <p:spPr bwMode="auto">
            <a:xfrm flipV="1">
              <a:off x="8721731" y="4335543"/>
              <a:ext cx="74613" cy="3603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72" name="Line 60"/>
            <p:cNvSpPr>
              <a:spLocks noChangeShapeType="1"/>
            </p:cNvSpPr>
            <p:nvPr/>
          </p:nvSpPr>
          <p:spPr bwMode="auto">
            <a:xfrm flipH="1" flipV="1">
              <a:off x="8810631" y="4330780"/>
              <a:ext cx="258763" cy="365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76" name="Line 64"/>
            <p:cNvSpPr>
              <a:spLocks noChangeShapeType="1"/>
            </p:cNvSpPr>
            <p:nvPr/>
          </p:nvSpPr>
          <p:spPr bwMode="auto">
            <a:xfrm flipH="1">
              <a:off x="5303841" y="2630562"/>
              <a:ext cx="936626" cy="57626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77" name="Line 65"/>
            <p:cNvSpPr>
              <a:spLocks noChangeShapeType="1"/>
            </p:cNvSpPr>
            <p:nvPr/>
          </p:nvSpPr>
          <p:spPr bwMode="auto">
            <a:xfrm>
              <a:off x="6383342" y="3133801"/>
              <a:ext cx="1008063" cy="504827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78" name="Line 66"/>
            <p:cNvSpPr>
              <a:spLocks noChangeShapeType="1"/>
            </p:cNvSpPr>
            <p:nvPr/>
          </p:nvSpPr>
          <p:spPr bwMode="auto">
            <a:xfrm flipH="1">
              <a:off x="7896231" y="2846463"/>
              <a:ext cx="936626" cy="57626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79" name="Line 67"/>
            <p:cNvSpPr>
              <a:spLocks noChangeShapeType="1"/>
            </p:cNvSpPr>
            <p:nvPr/>
          </p:nvSpPr>
          <p:spPr bwMode="auto">
            <a:xfrm>
              <a:off x="8975732" y="3349702"/>
              <a:ext cx="1008063" cy="504827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15" name="Oval 3"/>
            <p:cNvSpPr>
              <a:spLocks noChangeArrowheads="1"/>
            </p:cNvSpPr>
            <p:nvPr/>
          </p:nvSpPr>
          <p:spPr bwMode="auto">
            <a:xfrm>
              <a:off x="6208716" y="2486099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E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18" name="Oval 6"/>
            <p:cNvSpPr>
              <a:spLocks noChangeArrowheads="1"/>
            </p:cNvSpPr>
            <p:nvPr/>
          </p:nvSpPr>
          <p:spPr bwMode="auto">
            <a:xfrm>
              <a:off x="6472242" y="3476703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S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20" name="Oval 8"/>
            <p:cNvSpPr>
              <a:spLocks noChangeArrowheads="1"/>
            </p:cNvSpPr>
            <p:nvPr/>
          </p:nvSpPr>
          <p:spPr bwMode="auto">
            <a:xfrm>
              <a:off x="6451604" y="400851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U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21" name="Oval 9"/>
            <p:cNvSpPr>
              <a:spLocks noChangeArrowheads="1"/>
            </p:cNvSpPr>
            <p:nvPr/>
          </p:nvSpPr>
          <p:spPr bwMode="auto">
            <a:xfrm>
              <a:off x="6086479" y="400851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T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22" name="Oval 10"/>
            <p:cNvSpPr>
              <a:spLocks noChangeArrowheads="1"/>
            </p:cNvSpPr>
            <p:nvPr/>
          </p:nvSpPr>
          <p:spPr bwMode="auto">
            <a:xfrm>
              <a:off x="6811967" y="4008517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V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26" name="Oval 14"/>
            <p:cNvSpPr>
              <a:spLocks noChangeArrowheads="1"/>
            </p:cNvSpPr>
            <p:nvPr/>
          </p:nvSpPr>
          <p:spPr bwMode="auto">
            <a:xfrm>
              <a:off x="5664203" y="4438731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W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27" name="Oval 15"/>
            <p:cNvSpPr>
              <a:spLocks noChangeArrowheads="1"/>
            </p:cNvSpPr>
            <p:nvPr/>
          </p:nvSpPr>
          <p:spPr bwMode="auto">
            <a:xfrm>
              <a:off x="6019804" y="4438731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X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28" name="Oval 16"/>
            <p:cNvSpPr>
              <a:spLocks noChangeArrowheads="1"/>
            </p:cNvSpPr>
            <p:nvPr/>
          </p:nvSpPr>
          <p:spPr bwMode="auto">
            <a:xfrm>
              <a:off x="6380167" y="4438731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Y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34" name="Line 22"/>
            <p:cNvSpPr>
              <a:spLocks noChangeShapeType="1"/>
            </p:cNvSpPr>
            <p:nvPr/>
          </p:nvSpPr>
          <p:spPr bwMode="auto">
            <a:xfrm>
              <a:off x="5756279" y="2086048"/>
              <a:ext cx="3162303" cy="6746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556" name="Oval 44"/>
            <p:cNvSpPr>
              <a:spLocks noChangeArrowheads="1"/>
            </p:cNvSpPr>
            <p:nvPr/>
          </p:nvSpPr>
          <p:spPr bwMode="auto">
            <a:xfrm>
              <a:off x="8812219" y="2667075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59" name="Oval 47"/>
            <p:cNvSpPr>
              <a:spLocks noChangeArrowheads="1"/>
            </p:cNvSpPr>
            <p:nvPr/>
          </p:nvSpPr>
          <p:spPr bwMode="auto">
            <a:xfrm>
              <a:off x="9075744" y="3657678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N3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61" name="Oval 49"/>
            <p:cNvSpPr>
              <a:spLocks noChangeArrowheads="1"/>
            </p:cNvSpPr>
            <p:nvPr/>
          </p:nvSpPr>
          <p:spPr bwMode="auto">
            <a:xfrm>
              <a:off x="9055107" y="4189492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N5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62" name="Oval 50"/>
            <p:cNvSpPr>
              <a:spLocks noChangeArrowheads="1"/>
            </p:cNvSpPr>
            <p:nvPr/>
          </p:nvSpPr>
          <p:spPr bwMode="auto">
            <a:xfrm>
              <a:off x="8689981" y="4189492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N4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63" name="Oval 51"/>
            <p:cNvSpPr>
              <a:spLocks noChangeArrowheads="1"/>
            </p:cNvSpPr>
            <p:nvPr/>
          </p:nvSpPr>
          <p:spPr bwMode="auto">
            <a:xfrm>
              <a:off x="9415469" y="4189492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N6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67" name="Oval 55"/>
            <p:cNvSpPr>
              <a:spLocks noChangeArrowheads="1"/>
            </p:cNvSpPr>
            <p:nvPr/>
          </p:nvSpPr>
          <p:spPr bwMode="auto">
            <a:xfrm>
              <a:off x="8272468" y="4564144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N7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68" name="Oval 56"/>
            <p:cNvSpPr>
              <a:spLocks noChangeArrowheads="1"/>
            </p:cNvSpPr>
            <p:nvPr/>
          </p:nvSpPr>
          <p:spPr bwMode="auto">
            <a:xfrm>
              <a:off x="8628069" y="4564144"/>
              <a:ext cx="220663" cy="242888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N8</a:t>
              </a:r>
              <a:endParaRPr lang="es-ES" altLang="en-US" sz="1200">
                <a:latin typeface="Arial" charset="0"/>
              </a:endParaRPr>
            </a:p>
          </p:txBody>
        </p:sp>
        <p:sp>
          <p:nvSpPr>
            <p:cNvPr id="192532" name="Oval 20"/>
            <p:cNvSpPr>
              <a:spLocks noChangeArrowheads="1"/>
            </p:cNvSpPr>
            <p:nvPr/>
          </p:nvSpPr>
          <p:spPr bwMode="auto">
            <a:xfrm>
              <a:off x="5622928" y="1976510"/>
              <a:ext cx="215900" cy="215901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es-CO" altLang="en-US" sz="1200">
                  <a:latin typeface="Arial" charset="0"/>
                </a:rPr>
                <a:t>A</a:t>
              </a:r>
              <a:endParaRPr lang="es-ES" altLang="en-US" sz="1200">
                <a:latin typeface="Arial" charset="0"/>
              </a:endParaRPr>
            </a:p>
          </p:txBody>
        </p:sp>
      </p:grpSp>
      <p:sp>
        <p:nvSpPr>
          <p:cNvPr id="192580" name="Text Box 68"/>
          <p:cNvSpPr txBox="1">
            <a:spLocks noChangeArrowheads="1"/>
          </p:cNvSpPr>
          <p:nvPr/>
        </p:nvSpPr>
        <p:spPr bwMode="auto">
          <a:xfrm>
            <a:off x="2870401" y="5010136"/>
            <a:ext cx="206017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altLang="en-US" sz="1400" dirty="0">
                <a:latin typeface="Oriflame Sans" panose="020B0502020204020303" pitchFamily="34" charset="0"/>
              </a:rPr>
              <a:t>A esta línea me dedico</a:t>
            </a:r>
          </a:p>
          <a:p>
            <a:pPr algn="ctr"/>
            <a:r>
              <a:rPr lang="es-CO" altLang="en-US" sz="1600" b="1" dirty="0">
                <a:latin typeface="Oriflame Sans" panose="020B0502020204020303" pitchFamily="34" charset="0"/>
              </a:rPr>
              <a:t>Lunes y Martes</a:t>
            </a:r>
            <a:endParaRPr lang="es-ES" altLang="en-US" sz="1600" b="1" dirty="0">
              <a:latin typeface="Oriflame Sans" panose="020B0502020204020303" pitchFamily="34" charset="0"/>
            </a:endParaRPr>
          </a:p>
        </p:txBody>
      </p:sp>
      <p:sp>
        <p:nvSpPr>
          <p:cNvPr id="192581" name="Text Box 69"/>
          <p:cNvSpPr txBox="1">
            <a:spLocks noChangeArrowheads="1"/>
          </p:cNvSpPr>
          <p:nvPr/>
        </p:nvSpPr>
        <p:spPr bwMode="auto">
          <a:xfrm>
            <a:off x="5348183" y="5025091"/>
            <a:ext cx="20552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altLang="en-US" sz="1400">
                <a:latin typeface="Oriflame Sans" panose="020B0502020204020303" pitchFamily="34" charset="0"/>
              </a:rPr>
              <a:t>A esta línea me dedico</a:t>
            </a:r>
          </a:p>
          <a:p>
            <a:pPr algn="ctr"/>
            <a:r>
              <a:rPr lang="es-CO" altLang="en-US" sz="1600" b="1">
                <a:latin typeface="Oriflame Sans" panose="020B0502020204020303" pitchFamily="34" charset="0"/>
              </a:rPr>
              <a:t>Miércoles y Jueves</a:t>
            </a:r>
            <a:endParaRPr lang="es-ES" altLang="en-US" sz="1600" b="1">
              <a:latin typeface="Oriflame Sans" panose="020B0502020204020303" pitchFamily="34" charset="0"/>
            </a:endParaRPr>
          </a:p>
        </p:txBody>
      </p:sp>
      <p:sp>
        <p:nvSpPr>
          <p:cNvPr id="192582" name="Text Box 70"/>
          <p:cNvSpPr txBox="1">
            <a:spLocks noChangeArrowheads="1"/>
          </p:cNvSpPr>
          <p:nvPr/>
        </p:nvSpPr>
        <p:spPr bwMode="auto">
          <a:xfrm>
            <a:off x="7896709" y="5025091"/>
            <a:ext cx="206017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altLang="en-US" sz="1400">
                <a:latin typeface="Oriflame Sans" panose="020B0502020204020303" pitchFamily="34" charset="0"/>
              </a:rPr>
              <a:t>A esta línea me dedico</a:t>
            </a:r>
          </a:p>
          <a:p>
            <a:pPr algn="ctr"/>
            <a:r>
              <a:rPr lang="es-CO" altLang="en-US" sz="1600" b="1">
                <a:latin typeface="Oriflame Sans" panose="020B0502020204020303" pitchFamily="34" charset="0"/>
              </a:rPr>
              <a:t>Viernes y Sábado</a:t>
            </a:r>
            <a:endParaRPr lang="es-ES" altLang="en-US" sz="1600" b="1">
              <a:latin typeface="Oriflame Sans" panose="020B0502020204020303" pitchFamily="34" charset="0"/>
            </a:endParaRPr>
          </a:p>
        </p:txBody>
      </p:sp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2782375" y="977160"/>
            <a:ext cx="6250508" cy="951901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¿CÓMO DEBE</a:t>
            </a:r>
          </a:p>
          <a:p>
            <a:r>
              <a:rPr lang="es-MX" altLang="en-US" sz="2400" dirty="0">
                <a:solidFill>
                  <a:schemeClr val="tx1">
                    <a:lumMod val="60000"/>
                    <a:lumOff val="40000"/>
                  </a:schemeClr>
                </a:solidFill>
                <a:latin typeface="Oriflame Sans" panose="020B0502020204020303" pitchFamily="34" charset="0"/>
              </a:rPr>
              <a:t>ORGANIZAR LA AGENDA CADA SOCIO?</a:t>
            </a:r>
          </a:p>
        </p:txBody>
      </p:sp>
    </p:spTree>
    <p:extLst>
      <p:ext uri="{BB962C8B-B14F-4D97-AF65-F5344CB8AC3E}">
        <p14:creationId xmlns:p14="http://schemas.microsoft.com/office/powerpoint/2010/main" val="360467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D9A8480-8F77-D043-BD48-5706D87634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E97CCD-AC62-7549-A280-DCE76BA16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299"/>
            <a:ext cx="12188389" cy="620077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398DBE1-E322-9B47-BDC7-8E27D4F340FA}"/>
              </a:ext>
            </a:extLst>
          </p:cNvPr>
          <p:cNvSpPr txBox="1">
            <a:spLocks noChangeArrowheads="1"/>
          </p:cNvSpPr>
          <p:nvPr/>
        </p:nvSpPr>
        <p:spPr>
          <a:xfrm>
            <a:off x="3750291" y="1214371"/>
            <a:ext cx="4965085" cy="67158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EN CONCLUSIÓN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A80C36B-72A1-2E4F-965B-180ACEF2606F}"/>
              </a:ext>
            </a:extLst>
          </p:cNvPr>
          <p:cNvSpPr txBox="1">
            <a:spLocks noChangeArrowheads="1"/>
          </p:cNvSpPr>
          <p:nvPr/>
        </p:nvSpPr>
        <p:spPr>
          <a:xfrm>
            <a:off x="3635986" y="2183164"/>
            <a:ext cx="6350972" cy="24916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</a:pP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El verdadero éxito en la formación de redes reside en la “duplicación”.</a:t>
            </a:r>
          </a:p>
          <a:p>
            <a:pPr marL="342900" indent="-342900">
              <a:lnSpc>
                <a:spcPct val="80000"/>
              </a:lnSpc>
            </a:pP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La “duplicación” es el resultado del ejemplo y de la consistencia.</a:t>
            </a:r>
          </a:p>
          <a:p>
            <a:pPr marL="342900" indent="-342900">
              <a:lnSpc>
                <a:spcPct val="80000"/>
              </a:lnSpc>
            </a:pP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La comunicación a través de la red y la disciplina mejoran si la </a:t>
            </a:r>
            <a:b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</a:b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agenda el líder es predecible. (Todo el mundo sabe que los domingos hay misa….)</a:t>
            </a:r>
          </a:p>
          <a:p>
            <a:pPr marL="342900" indent="-342900">
              <a:lnSpc>
                <a:spcPct val="80000"/>
              </a:lnSpc>
            </a:pP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El negocio es de sembrar, de invertir y luego…sólo luego de haber hecho lo correcto: Cosechar.</a:t>
            </a:r>
          </a:p>
          <a:p>
            <a:pPr marL="342900" indent="-342900">
              <a:lnSpc>
                <a:spcPct val="80000"/>
              </a:lnSpc>
            </a:pPr>
            <a:r>
              <a:rPr lang="es-CO" altLang="en-US" sz="1400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No hay fórmulas mágicas para el desarrollo de las redes.  </a:t>
            </a:r>
          </a:p>
          <a:p>
            <a:pPr marL="342900" indent="-34290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n-US" sz="14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(X Frontalidad + Y profundidad = Éxito)</a:t>
            </a:r>
          </a:p>
          <a:p>
            <a:pPr marL="342900" indent="-342900">
              <a:lnSpc>
                <a:spcPct val="80000"/>
              </a:lnSpc>
            </a:pPr>
            <a:endParaRPr lang="es-ES" altLang="en-US" sz="700" dirty="0">
              <a:solidFill>
                <a:schemeClr val="tx1">
                  <a:lumMod val="50000"/>
                </a:schemeClr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B6181A81-5E8B-9345-960F-21323653EE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latin typeface="Oriflame Sans" panose="020B0502020204020303" pitchFamily="34" charset="0"/>
              </a:rPr>
              <a:t>SEGUNDA FUNCIÓN DEL LÍDER</a:t>
            </a:r>
            <a:endParaRPr lang="es-ES_tradnl" dirty="0">
              <a:latin typeface="Oriflame Sans" panose="020B0502020204020303" pitchFamily="34" charset="0"/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37468745-E3AE-8B4E-977E-CACD19B3B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sz="4000" b="1" dirty="0">
                <a:latin typeface="Oriflame Sans" panose="020B0502020204020303" pitchFamily="34" charset="0"/>
              </a:rPr>
              <a:t>DETERMINAR QUIEN HACE QUÉ</a:t>
            </a:r>
            <a:br>
              <a:rPr lang="es-MX" sz="4000" b="1" dirty="0">
                <a:latin typeface="Oriflame Sans" panose="020B0502020204020303" pitchFamily="34" charset="0"/>
              </a:rPr>
            </a:br>
            <a:r>
              <a:rPr lang="es-MX" sz="4000" b="1" dirty="0">
                <a:latin typeface="Oriflame Sans" panose="020B0502020204020303" pitchFamily="34" charset="0"/>
              </a:rPr>
              <a:t>ASIGNACIÓN DE FUNCIONES</a:t>
            </a:r>
          </a:p>
          <a:p>
            <a:endParaRPr lang="es-ES_tradnl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4FFCFE-DF6C-6E4A-9748-8745BB05D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DA824C-C0CF-0F4C-A5E3-32CFC8E560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3A5C3B-F062-1547-B4B9-D9F478042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2DE2478-87F8-684F-B580-74BD78BAA212}"/>
              </a:ext>
            </a:extLst>
          </p:cNvPr>
          <p:cNvSpPr/>
          <p:nvPr/>
        </p:nvSpPr>
        <p:spPr>
          <a:xfrm>
            <a:off x="776288" y="1981438"/>
            <a:ext cx="753903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n-US" sz="6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 PODER FLUYE</a:t>
            </a:r>
          </a:p>
          <a:p>
            <a:pPr algn="ctr"/>
            <a:r>
              <a:rPr lang="es-MX" altLang="en-US" sz="4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 ABAJO HACIA ARRIBA</a:t>
            </a:r>
          </a:p>
        </p:txBody>
      </p:sp>
    </p:spTree>
    <p:extLst>
      <p:ext uri="{BB962C8B-B14F-4D97-AF65-F5344CB8AC3E}">
        <p14:creationId xmlns:p14="http://schemas.microsoft.com/office/powerpoint/2010/main" val="1294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DC13BEF-2AFC-C946-BE4A-C5082D87F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6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AB1DFAB-BAD9-F249-8C39-BDE0A14F9F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8699D6-00BC-514B-A412-CD39CAB33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040" y="3691318"/>
            <a:ext cx="311174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Servicios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Públicos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Educación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Seguridad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Salud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Infraestructura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A8B7BBE-95FB-7F4D-8421-3AB49C40B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880" y="1435468"/>
            <a:ext cx="1915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Votos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  <a:p>
            <a:pPr algn="r"/>
            <a:r>
              <a:rPr lang="en-US" altLang="en-US" sz="24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Impuestos</a:t>
            </a:r>
            <a:r>
              <a:rPr lang="en-US" altLang="en-US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B8D569B-C4CA-6D40-82D5-9B1C0A4AC317}"/>
              </a:ext>
            </a:extLst>
          </p:cNvPr>
          <p:cNvSpPr txBox="1">
            <a:spLocks noChangeArrowheads="1"/>
          </p:cNvSpPr>
          <p:nvPr/>
        </p:nvSpPr>
        <p:spPr>
          <a:xfrm>
            <a:off x="406120" y="2330204"/>
            <a:ext cx="6600965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5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riflame Sans" panose="020B0502020204020303" pitchFamily="34" charset="0"/>
              </a:rPr>
              <a:t>EL GOBIERNO</a:t>
            </a:r>
          </a:p>
          <a:p>
            <a:r>
              <a:rPr lang="es-MX" alt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riflame Sans" panose="020B0502020204020303" pitchFamily="34" charset="0"/>
              </a:rPr>
              <a:t>FUNCIONA ASÍ:</a:t>
            </a:r>
          </a:p>
        </p:txBody>
      </p:sp>
    </p:spTree>
    <p:extLst>
      <p:ext uri="{BB962C8B-B14F-4D97-AF65-F5344CB8AC3E}">
        <p14:creationId xmlns:p14="http://schemas.microsoft.com/office/powerpoint/2010/main" val="31425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2686B33-A7ED-B54C-8219-C065D7596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78EBB1-3F17-F345-A635-68BE6D4A0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B466C92B-AC0B-2F4B-B80B-4BCEA7B9B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458" y="4733854"/>
            <a:ext cx="338486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Valor / </a:t>
            </a:r>
            <a:r>
              <a:rPr lang="en-US" altLang="en-US" sz="3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Servicio</a:t>
            </a:r>
            <a:r>
              <a:rPr lang="en-US" alt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006D24D5-EF65-BF4E-95F1-7E6C9920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1772" y="1639247"/>
            <a:ext cx="225654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3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Pedidos</a:t>
            </a:r>
            <a:r>
              <a:rPr lang="en-US" alt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  <a:p>
            <a:pPr algn="r"/>
            <a:r>
              <a:rPr lang="en-US" altLang="en-US" sz="3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Dinero</a:t>
            </a:r>
            <a:r>
              <a:rPr lang="en-US" alt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  <a:br>
              <a:rPr lang="en-US" alt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en-US" altLang="en-US" sz="3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Invitados</a:t>
            </a:r>
            <a:r>
              <a:rPr lang="en-US" altLang="en-U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•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7846355-97C5-5A4C-AAD1-ED2DC4A817C5}"/>
              </a:ext>
            </a:extLst>
          </p:cNvPr>
          <p:cNvSpPr txBox="1">
            <a:spLocks noChangeArrowheads="1"/>
          </p:cNvSpPr>
          <p:nvPr/>
        </p:nvSpPr>
        <p:spPr>
          <a:xfrm>
            <a:off x="474789" y="2423059"/>
            <a:ext cx="5526983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5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 NEGOCIO</a:t>
            </a:r>
          </a:p>
          <a:p>
            <a:r>
              <a:rPr lang="es-MX" altLang="en-US" sz="3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FUNCIONA ASÍ:</a:t>
            </a:r>
          </a:p>
        </p:txBody>
      </p:sp>
    </p:spTree>
    <p:extLst>
      <p:ext uri="{BB962C8B-B14F-4D97-AF65-F5344CB8AC3E}">
        <p14:creationId xmlns:p14="http://schemas.microsoft.com/office/powerpoint/2010/main" val="17728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17AE640-FADE-5545-9140-63BF6783E0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DFAB69-96AE-E94A-8FA1-53522D88D4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5BB7A6E-E8C5-C24F-9636-F9643154C509}"/>
              </a:ext>
            </a:extLst>
          </p:cNvPr>
          <p:cNvSpPr txBox="1">
            <a:spLocks noChangeArrowheads="1"/>
          </p:cNvSpPr>
          <p:nvPr/>
        </p:nvSpPr>
        <p:spPr>
          <a:xfrm>
            <a:off x="869835" y="666081"/>
            <a:ext cx="4032564" cy="3994899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s-MX" altLang="en-US" sz="3600" b="0" dirty="0">
                <a:solidFill>
                  <a:schemeClr val="tx1"/>
                </a:solidFill>
                <a:latin typeface="Oriflame Sans" panose="020B0502020204020303" pitchFamily="34" charset="0"/>
              </a:rPr>
              <a:t>SI EL </a:t>
            </a:r>
            <a:r>
              <a:rPr lang="es-MX" altLang="en-US" sz="4800" dirty="0">
                <a:solidFill>
                  <a:schemeClr val="tx1"/>
                </a:solidFill>
                <a:latin typeface="Oriflame Sans" panose="020B0502020204020303" pitchFamily="34" charset="0"/>
              </a:rPr>
              <a:t>VALOR</a:t>
            </a:r>
            <a:r>
              <a:rPr lang="es-MX" altLang="en-US" sz="4000" b="0" dirty="0">
                <a:solidFill>
                  <a:schemeClr val="tx1"/>
                </a:solidFill>
                <a:latin typeface="Oriflame Sans" panose="020B0502020204020303" pitchFamily="34" charset="0"/>
              </a:rPr>
              <a:t> </a:t>
            </a:r>
            <a:r>
              <a:rPr lang="es-MX" altLang="en-US" sz="3600" b="0" dirty="0">
                <a:solidFill>
                  <a:schemeClr val="tx1"/>
                </a:solidFill>
                <a:latin typeface="Oriflame Sans" panose="020B0502020204020303" pitchFamily="34" charset="0"/>
              </a:rPr>
              <a:t>DEJA DE FLUIR DE ARRIBA HACIA ABAJO, ENTONCES EL </a:t>
            </a:r>
            <a:r>
              <a:rPr lang="es-MX" altLang="en-US" sz="4800" dirty="0">
                <a:solidFill>
                  <a:schemeClr val="tx1"/>
                </a:solidFill>
                <a:latin typeface="Oriflame Sans" panose="020B0502020204020303" pitchFamily="34" charset="0"/>
              </a:rPr>
              <a:t>DINERO</a:t>
            </a:r>
            <a:r>
              <a:rPr lang="es-MX" altLang="en-US" sz="4000" b="0" dirty="0">
                <a:solidFill>
                  <a:schemeClr val="tx1"/>
                </a:solidFill>
                <a:latin typeface="Oriflame Sans" panose="020B0502020204020303" pitchFamily="34" charset="0"/>
              </a:rPr>
              <a:t> </a:t>
            </a:r>
            <a:r>
              <a:rPr lang="es-MX" altLang="en-US" sz="3600" b="0" dirty="0">
                <a:solidFill>
                  <a:schemeClr val="tx1"/>
                </a:solidFill>
                <a:latin typeface="Oriflame Sans" panose="020B0502020204020303" pitchFamily="34" charset="0"/>
              </a:rPr>
              <a:t>NO FLUYE DE ABAJO HACIA ARRIBA.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1BBD87F-277C-4C46-A809-E2EFB1BA18DF}"/>
              </a:ext>
            </a:extLst>
          </p:cNvPr>
          <p:cNvSpPr txBox="1">
            <a:spLocks noChangeArrowheads="1"/>
          </p:cNvSpPr>
          <p:nvPr/>
        </p:nvSpPr>
        <p:spPr>
          <a:xfrm>
            <a:off x="1171617" y="4660980"/>
            <a:ext cx="3429000" cy="12978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altLang="en-US" sz="4400" b="1" dirty="0">
                <a:solidFill>
                  <a:schemeClr val="tx1"/>
                </a:solidFill>
                <a:latin typeface="Oriflame Sans" panose="020B0502020204020303" pitchFamily="34" charset="0"/>
              </a:rPr>
              <a:t>EL SISTEMA COLAPSA</a:t>
            </a:r>
          </a:p>
        </p:txBody>
      </p:sp>
    </p:spTree>
    <p:extLst>
      <p:ext uri="{BB962C8B-B14F-4D97-AF65-F5344CB8AC3E}">
        <p14:creationId xmlns:p14="http://schemas.microsoft.com/office/powerpoint/2010/main" val="17243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B4E3DA3-ADA2-ED45-87E5-F842605112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6B80F7-4A15-0D4F-9E40-06B01A18F1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2"/>
            <a:ext cx="12188389" cy="6215063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82D19FA-72DB-2B45-9E5E-B3EA0401BDD0}"/>
              </a:ext>
            </a:extLst>
          </p:cNvPr>
          <p:cNvSpPr txBox="1">
            <a:spLocks noChangeArrowheads="1"/>
          </p:cNvSpPr>
          <p:nvPr/>
        </p:nvSpPr>
        <p:spPr>
          <a:xfrm>
            <a:off x="670407" y="2060569"/>
            <a:ext cx="5809463" cy="157130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MX" altLang="en-US" dirty="0">
                <a:solidFill>
                  <a:schemeClr val="tx1"/>
                </a:solidFill>
                <a:latin typeface="Oriflame Sans" panose="020B0502020204020303" pitchFamily="34" charset="0"/>
              </a:rPr>
              <a:t>¿Esperas que la ciudad limpie tu casa?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MX" altLang="en-US" dirty="0">
                <a:solidFill>
                  <a:schemeClr val="tx1"/>
                </a:solidFill>
                <a:latin typeface="Oriflame Sans" panose="020B0502020204020303" pitchFamily="34" charset="0"/>
              </a:rPr>
              <a:t>¿Esperas que el Estado, lleve tus hijos </a:t>
            </a:r>
            <a:br>
              <a:rPr lang="es-MX" altLang="en-US" dirty="0">
                <a:solidFill>
                  <a:schemeClr val="tx1"/>
                </a:solidFill>
                <a:latin typeface="Oriflame Sans" panose="020B0502020204020303" pitchFamily="34" charset="0"/>
              </a:rPr>
            </a:br>
            <a:r>
              <a:rPr lang="es-MX" altLang="en-US" dirty="0">
                <a:solidFill>
                  <a:schemeClr val="tx1"/>
                </a:solidFill>
                <a:latin typeface="Oriflame Sans" panose="020B0502020204020303" pitchFamily="34" charset="0"/>
              </a:rPr>
              <a:t>a la escuela?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FECB30-4D32-3C46-93CD-4A9CB4652331}"/>
              </a:ext>
            </a:extLst>
          </p:cNvPr>
          <p:cNvSpPr txBox="1">
            <a:spLocks noChangeArrowheads="1"/>
          </p:cNvSpPr>
          <p:nvPr/>
        </p:nvSpPr>
        <p:spPr>
          <a:xfrm>
            <a:off x="575158" y="462909"/>
            <a:ext cx="8901261" cy="122603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5400" b="1" dirty="0">
                <a:solidFill>
                  <a:schemeClr val="tx1"/>
                </a:solidFill>
                <a:latin typeface="Oriflame Sans" panose="020B0502020204020303" pitchFamily="34" charset="0"/>
              </a:rPr>
              <a:t>ENTONCES Tú HACES</a:t>
            </a:r>
          </a:p>
          <a:p>
            <a:r>
              <a:rPr lang="es-MX" altLang="en-US" sz="3600" dirty="0">
                <a:solidFill>
                  <a:schemeClr val="tx1"/>
                </a:solidFill>
                <a:latin typeface="Oriflame Sans" panose="020B0502020204020303" pitchFamily="34" charset="0"/>
              </a:rPr>
              <a:t>TODO LO QUE NADIE HACE POR TI:</a:t>
            </a:r>
          </a:p>
        </p:txBody>
      </p:sp>
    </p:spTree>
    <p:extLst>
      <p:ext uri="{BB962C8B-B14F-4D97-AF65-F5344CB8AC3E}">
        <p14:creationId xmlns:p14="http://schemas.microsoft.com/office/powerpoint/2010/main" val="32480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C1CFE2B-EBE0-984E-A167-6227850299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7E2859-279B-E646-B097-AA8A92EE68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299"/>
            <a:ext cx="12188389" cy="62007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5224FD1-4E1F-C44A-983F-8659889040E8}"/>
              </a:ext>
            </a:extLst>
          </p:cNvPr>
          <p:cNvSpPr/>
          <p:nvPr/>
        </p:nvSpPr>
        <p:spPr>
          <a:xfrm>
            <a:off x="604837" y="542926"/>
            <a:ext cx="103679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sz="5400" b="1" dirty="0">
                <a:solidFill>
                  <a:srgbClr val="FFFFFF"/>
                </a:solidFill>
                <a:latin typeface="Oriflame Sans" panose="020B0502020204020303" pitchFamily="34" charset="0"/>
              </a:rPr>
              <a:t>¿CÓMO SE APLICA</a:t>
            </a:r>
          </a:p>
          <a:p>
            <a:r>
              <a:rPr lang="es-MX" altLang="en-US" sz="4000" dirty="0">
                <a:solidFill>
                  <a:srgbClr val="FFFFFF"/>
                </a:solidFill>
                <a:latin typeface="Oriflame Sans" panose="020B0502020204020303" pitchFamily="34" charset="0"/>
              </a:rPr>
              <a:t>A TU NEGOCIO?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D46DEC4-7610-5144-9EEE-3076E2923804}"/>
              </a:ext>
            </a:extLst>
          </p:cNvPr>
          <p:cNvSpPr/>
          <p:nvPr/>
        </p:nvSpPr>
        <p:spPr>
          <a:xfrm>
            <a:off x="604837" y="2081809"/>
            <a:ext cx="9396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riflame Sans" panose="020B0502020204020303" pitchFamily="34" charset="0"/>
              </a:rPr>
              <a:t>La organización solo funciona si la responsabilidad reside en el más bajo nivel posible.</a:t>
            </a:r>
          </a:p>
        </p:txBody>
      </p:sp>
    </p:spTree>
    <p:extLst>
      <p:ext uri="{BB962C8B-B14F-4D97-AF65-F5344CB8AC3E}">
        <p14:creationId xmlns:p14="http://schemas.microsoft.com/office/powerpoint/2010/main" val="10836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AB68F46-0C93-B740-8FF8-85950C2C03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4ABCFB-0109-AC41-A4FF-0CE22DE92D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08AEA23-8A40-274F-BD6B-24C8F2F1E3E9}"/>
              </a:ext>
            </a:extLst>
          </p:cNvPr>
          <p:cNvSpPr/>
          <p:nvPr/>
        </p:nvSpPr>
        <p:spPr>
          <a:xfrm>
            <a:off x="347662" y="342841"/>
            <a:ext cx="10625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sz="4000" b="1" dirty="0">
                <a:solidFill>
                  <a:srgbClr val="404040">
                    <a:lumMod val="60000"/>
                    <a:lumOff val="40000"/>
                  </a:srgbClr>
                </a:solidFill>
                <a:latin typeface="Oriflame Sans" panose="020B0502020204020303" pitchFamily="34" charset="0"/>
              </a:rPr>
              <a:t>EN EL NEGOCIO </a:t>
            </a:r>
            <a:r>
              <a:rPr lang="es-MX" altLang="en-US" sz="40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riflame Sans" panose="020B0502020204020303" pitchFamily="34" charset="0"/>
              </a:rPr>
              <a:t>FUNCIONA IGUAL: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433A0A5-2D55-A34A-BBE4-8E43170C44C2}"/>
              </a:ext>
            </a:extLst>
          </p:cNvPr>
          <p:cNvSpPr/>
          <p:nvPr/>
        </p:nvSpPr>
        <p:spPr>
          <a:xfrm>
            <a:off x="347662" y="956102"/>
            <a:ext cx="8281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sz="2000" dirty="0">
                <a:latin typeface="Oriflame Sans" panose="020B0502020204020303" pitchFamily="34" charset="0"/>
              </a:rPr>
              <a:t>¿Lo que estás haciendo hoy por tu Emprendedor...lo podría hacer él mismo?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2D1354B-C380-404D-B086-5920C9C00589}"/>
              </a:ext>
            </a:extLst>
          </p:cNvPr>
          <p:cNvSpPr/>
          <p:nvPr/>
        </p:nvSpPr>
        <p:spPr>
          <a:xfrm>
            <a:off x="3579018" y="2359461"/>
            <a:ext cx="4162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algn="ctr"/>
            <a:r>
              <a:rPr lang="es-MX" altLang="en-US" sz="3200" dirty="0">
                <a:solidFill>
                  <a:srgbClr val="404040"/>
                </a:solidFill>
                <a:latin typeface="Oriflame Sans" panose="020B0502020204020303" pitchFamily="34" charset="0"/>
              </a:rPr>
              <a:t>La respuesta es: </a:t>
            </a:r>
          </a:p>
          <a:p>
            <a:pPr marL="742950" lvl="1" algn="ctr"/>
            <a:r>
              <a:rPr lang="es-MX" altLang="en-US" sz="4800" b="1" dirty="0">
                <a:solidFill>
                  <a:srgbClr val="404040"/>
                </a:solidFill>
                <a:latin typeface="Oriflame Sans" panose="020B0502020204020303" pitchFamily="34" charset="0"/>
              </a:rPr>
              <a:t>SI</a:t>
            </a:r>
            <a:endParaRPr lang="es-MX" altLang="en-US" sz="3200" b="1" dirty="0">
              <a:solidFill>
                <a:srgbClr val="404040"/>
              </a:solidFill>
              <a:latin typeface="Oriflame Sans" panose="020B05020202040203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A9B25C8-A596-E949-919F-D8981F668E3E}"/>
              </a:ext>
            </a:extLst>
          </p:cNvPr>
          <p:cNvSpPr/>
          <p:nvPr/>
        </p:nvSpPr>
        <p:spPr>
          <a:xfrm>
            <a:off x="0" y="5260291"/>
            <a:ext cx="12190194" cy="641607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Oriflame Sans" panose="020B0502020204020303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0B253F0-9832-2149-A8AD-E3B51C7D06FF}"/>
              </a:ext>
            </a:extLst>
          </p:cNvPr>
          <p:cNvSpPr/>
          <p:nvPr/>
        </p:nvSpPr>
        <p:spPr>
          <a:xfrm>
            <a:off x="110919" y="5342169"/>
            <a:ext cx="11409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algn="ctr"/>
            <a:r>
              <a:rPr lang="es-MX" altLang="en-US" sz="2400" i="1" dirty="0">
                <a:solidFill>
                  <a:srgbClr val="FFFFFF"/>
                </a:solidFill>
                <a:latin typeface="Oriflame Sans" panose="020B0502020204020303" pitchFamily="34" charset="0"/>
              </a:rPr>
              <a:t>El lo debe hacer, </a:t>
            </a:r>
            <a:r>
              <a:rPr lang="es-MX" altLang="en-US" sz="2400" b="1" i="1" dirty="0">
                <a:solidFill>
                  <a:srgbClr val="FFFFFF"/>
                </a:solidFill>
                <a:latin typeface="Oriflame Sans" panose="020B0502020204020303" pitchFamily="34" charset="0"/>
              </a:rPr>
              <a:t>de lo contrario el negocio colapsa.</a:t>
            </a:r>
          </a:p>
        </p:txBody>
      </p:sp>
    </p:spTree>
    <p:extLst>
      <p:ext uri="{BB962C8B-B14F-4D97-AF65-F5344CB8AC3E}">
        <p14:creationId xmlns:p14="http://schemas.microsoft.com/office/powerpoint/2010/main" val="11376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FA4E4807-E6CB-2C49-8559-B3DF1C4CC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31947"/>
            <a:ext cx="9703659" cy="426854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8E2C762-5A6D-DB48-88B2-EFF914EC3865}"/>
              </a:ext>
            </a:extLst>
          </p:cNvPr>
          <p:cNvSpPr/>
          <p:nvPr/>
        </p:nvSpPr>
        <p:spPr>
          <a:xfrm>
            <a:off x="642938" y="2206306"/>
            <a:ext cx="10401300" cy="3694431"/>
          </a:xfrm>
          <a:prstGeom prst="rect">
            <a:avLst/>
          </a:prstGeom>
          <a:gradFill>
            <a:gsLst>
              <a:gs pos="0">
                <a:srgbClr val="4D2B68"/>
              </a:gs>
              <a:gs pos="100000">
                <a:srgbClr val="2D0D4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err="1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DB532DC-D027-7C4F-9DD6-5C05DDAD1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269671D-A59B-C24D-BFD7-809E75754E3A}"/>
              </a:ext>
            </a:extLst>
          </p:cNvPr>
          <p:cNvSpPr/>
          <p:nvPr/>
        </p:nvSpPr>
        <p:spPr>
          <a:xfrm>
            <a:off x="1912143" y="451980"/>
            <a:ext cx="83677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n-US" sz="6000" b="1" dirty="0">
                <a:solidFill>
                  <a:schemeClr val="bg2"/>
                </a:solidFill>
                <a:latin typeface="Oriflame Sans" panose="020B0502020204020303" pitchFamily="34" charset="0"/>
              </a:rPr>
              <a:t>LA COMPAÑÍA</a:t>
            </a:r>
            <a:br>
              <a:rPr lang="es-MX" altLang="en-US" sz="6000" b="1" dirty="0">
                <a:solidFill>
                  <a:schemeClr val="bg2"/>
                </a:solidFill>
                <a:latin typeface="Oriflame Sans" panose="020B0502020204020303" pitchFamily="34" charset="0"/>
              </a:rPr>
            </a:br>
            <a:r>
              <a:rPr lang="es-MX" altLang="en-US" sz="4400" dirty="0">
                <a:solidFill>
                  <a:schemeClr val="bg2"/>
                </a:solidFill>
                <a:latin typeface="Oriflame Sans" panose="020B0502020204020303" pitchFamily="34" charset="0"/>
              </a:rPr>
              <a:t>SE ENCARGA DE: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EE1D96E-4B1C-CE4F-84FD-4D5D68079FD2}"/>
              </a:ext>
            </a:extLst>
          </p:cNvPr>
          <p:cNvSpPr txBox="1">
            <a:spLocks noChangeArrowheads="1"/>
          </p:cNvSpPr>
          <p:nvPr/>
        </p:nvSpPr>
        <p:spPr>
          <a:xfrm>
            <a:off x="1917537" y="2618237"/>
            <a:ext cx="3950412" cy="25312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Capital.</a:t>
            </a:r>
          </a:p>
          <a:p>
            <a:pPr marL="342900" indent="-342900"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Administración.</a:t>
            </a:r>
          </a:p>
          <a:p>
            <a:pPr marL="342900" indent="-342900"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Contabilidad / Impuestos.</a:t>
            </a:r>
          </a:p>
          <a:p>
            <a:pPr marL="342900" indent="-342900"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Procesamiento de datos.</a:t>
            </a:r>
          </a:p>
          <a:p>
            <a:pPr marL="342900" indent="-342900"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Desarrollo de productos.</a:t>
            </a:r>
          </a:p>
          <a:p>
            <a:pPr marL="342900" indent="-342900"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Compras.</a:t>
            </a:r>
          </a:p>
          <a:p>
            <a:pPr>
              <a:lnSpc>
                <a:spcPct val="80000"/>
              </a:lnSpc>
            </a:pPr>
            <a:endParaRPr lang="es-MX" altLang="en-US" sz="2400" dirty="0">
              <a:latin typeface="Oriflame Sans" panose="020B0502020204020303" pitchFamily="34" charset="0"/>
            </a:endParaRPr>
          </a:p>
          <a:p>
            <a:pPr marL="342900" indent="-342900">
              <a:lnSpc>
                <a:spcPct val="80000"/>
              </a:lnSpc>
            </a:pPr>
            <a:endParaRPr lang="es-MX" altLang="en-US" sz="2400" dirty="0">
              <a:latin typeface="Oriflame Sans" panose="020B0502020204020303" pitchFamily="34" charset="0"/>
            </a:endParaRPr>
          </a:p>
          <a:p>
            <a:pPr marL="342900" indent="-342900">
              <a:lnSpc>
                <a:spcPct val="80000"/>
              </a:lnSpc>
            </a:pPr>
            <a:endParaRPr lang="es-MX" altLang="en-US" sz="2400" dirty="0">
              <a:latin typeface="Oriflame Sans" panose="020B0502020204020303" pitchFamily="34" charset="0"/>
            </a:endParaRPr>
          </a:p>
        </p:txBody>
      </p:sp>
      <p:sp>
        <p:nvSpPr>
          <p:cNvPr id="6" name="Marcador de contenido 1">
            <a:extLst>
              <a:ext uri="{FF2B5EF4-FFF2-40B4-BE49-F238E27FC236}">
                <a16:creationId xmlns:a16="http://schemas.microsoft.com/office/drawing/2014/main" id="{7A16DA92-853A-144F-A03D-511C8D7438C7}"/>
              </a:ext>
            </a:extLst>
          </p:cNvPr>
          <p:cNvSpPr txBox="1">
            <a:spLocks/>
          </p:cNvSpPr>
          <p:nvPr/>
        </p:nvSpPr>
        <p:spPr>
          <a:xfrm>
            <a:off x="6369235" y="2621861"/>
            <a:ext cx="4395239" cy="25312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1650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7550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44563" indent="-2460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9988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7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Producción.</a:t>
            </a:r>
          </a:p>
          <a:p>
            <a:pPr marL="342900" indent="-342900">
              <a:lnSpc>
                <a:spcPct val="7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Marketing (Producto y Plan)</a:t>
            </a:r>
          </a:p>
          <a:p>
            <a:pPr>
              <a:lnSpc>
                <a:spcPct val="7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Almacenamiento</a:t>
            </a:r>
          </a:p>
          <a:p>
            <a:pPr>
              <a:lnSpc>
                <a:spcPct val="7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Control de calidad.</a:t>
            </a:r>
          </a:p>
          <a:p>
            <a:pPr>
              <a:lnSpc>
                <a:spcPct val="7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Despacho.</a:t>
            </a:r>
          </a:p>
          <a:p>
            <a:pPr>
              <a:lnSpc>
                <a:spcPct val="7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Atención post venta.</a:t>
            </a:r>
          </a:p>
          <a:p>
            <a:pPr>
              <a:lnSpc>
                <a:spcPct val="70000"/>
              </a:lnSpc>
            </a:pPr>
            <a:endParaRPr lang="en-US" sz="2400" dirty="0"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927FEE7-CF76-374D-8962-71D5687E4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2FF00B-748A-9640-9E91-76C75E70D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299"/>
            <a:ext cx="12188389" cy="620077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28786AF-DE2D-3B4C-8D7F-FFC805642907}"/>
              </a:ext>
            </a:extLst>
          </p:cNvPr>
          <p:cNvSpPr txBox="1">
            <a:spLocks noChangeArrowheads="1"/>
          </p:cNvSpPr>
          <p:nvPr/>
        </p:nvSpPr>
        <p:spPr>
          <a:xfrm>
            <a:off x="3750291" y="1214371"/>
            <a:ext cx="4965085" cy="671580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altLang="en-US" sz="40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EN CONCLUSIÓN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ADBC812-9097-2849-BAB8-F9AAAE179F31}"/>
              </a:ext>
            </a:extLst>
          </p:cNvPr>
          <p:cNvSpPr/>
          <p:nvPr/>
        </p:nvSpPr>
        <p:spPr>
          <a:xfrm>
            <a:off x="3750291" y="2157249"/>
            <a:ext cx="5950922" cy="211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Si no fluye </a:t>
            </a:r>
            <a:r>
              <a:rPr lang="es-MX" altLang="en-US" sz="2800" b="1" dirty="0">
                <a:latin typeface="Oriflame Sans" panose="020B0502020204020303" pitchFamily="34" charset="0"/>
              </a:rPr>
              <a:t>valor</a:t>
            </a:r>
            <a:r>
              <a:rPr lang="es-MX" altLang="en-US" sz="2400" dirty="0">
                <a:latin typeface="Oriflame Sans" panose="020B0502020204020303" pitchFamily="34" charset="0"/>
              </a:rPr>
              <a:t> de arriba hacia abajo…</a:t>
            </a:r>
          </a:p>
          <a:p>
            <a:pPr>
              <a:lnSpc>
                <a:spcPct val="80000"/>
              </a:lnSpc>
            </a:pPr>
            <a:r>
              <a:rPr lang="es-MX" altLang="en-US" sz="2800" b="1" dirty="0">
                <a:latin typeface="Oriflame Sans" panose="020B0502020204020303" pitchFamily="34" charset="0"/>
              </a:rPr>
              <a:t>NO ESPERES </a:t>
            </a:r>
            <a:r>
              <a:rPr lang="es-MX" altLang="en-US" sz="3600" b="1" dirty="0">
                <a:latin typeface="Oriflame Sans" panose="020B0502020204020303" pitchFamily="34" charset="0"/>
              </a:rPr>
              <a:t>$</a:t>
            </a:r>
            <a:endParaRPr lang="es-MX" altLang="en-US" sz="2800" b="1" dirty="0">
              <a:latin typeface="Oriflame Sans" panose="020B0502020204020303" pitchFamily="34" charset="0"/>
            </a:endParaRPr>
          </a:p>
          <a:p>
            <a:pPr>
              <a:lnSpc>
                <a:spcPct val="80000"/>
              </a:lnSpc>
            </a:pPr>
            <a:endParaRPr lang="es-MX" altLang="en-US" sz="2400" dirty="0">
              <a:latin typeface="Oriflame Sans" panose="020B0502020204020303" pitchFamily="34" charset="0"/>
            </a:endParaRPr>
          </a:p>
          <a:p>
            <a:pPr>
              <a:lnSpc>
                <a:spcPct val="80000"/>
              </a:lnSpc>
            </a:pPr>
            <a:r>
              <a:rPr lang="es-MX" altLang="en-US" sz="2400" dirty="0">
                <a:latin typeface="Oriflame Sans" panose="020B0502020204020303" pitchFamily="34" charset="0"/>
              </a:rPr>
              <a:t>El valor no está en hacerle todo a todo el mundo. Está en hacer lo que hay que hacer y </a:t>
            </a:r>
            <a:r>
              <a:rPr lang="es-MX" altLang="en-US" sz="2800" b="1" dirty="0">
                <a:latin typeface="Oriflame Sans" panose="020B0502020204020303" pitchFamily="34" charset="0"/>
              </a:rPr>
              <a:t>delegar.</a:t>
            </a:r>
            <a:endParaRPr lang="es-MX" altLang="en-US" sz="2400" b="1" dirty="0"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3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B467E58-1526-EF48-8C57-8F02672594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63DA01A-AA38-4C41-84A7-B297F9A5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1506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9955057-3FD8-5E44-9B58-14C41DEA1512}"/>
              </a:ext>
            </a:extLst>
          </p:cNvPr>
          <p:cNvSpPr/>
          <p:nvPr/>
        </p:nvSpPr>
        <p:spPr>
          <a:xfrm>
            <a:off x="1662113" y="503277"/>
            <a:ext cx="10252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n-US" sz="7200" b="1" dirty="0">
                <a:solidFill>
                  <a:schemeClr val="tx1">
                    <a:lumMod val="50000"/>
                  </a:schemeClr>
                </a:solidFill>
                <a:latin typeface="Oriflame Sans" panose="020B0502020204020303" pitchFamily="34" charset="0"/>
              </a:rPr>
              <a:t>LA DECISIÓN ES TUYA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D45B6E3-C9CD-E445-BC82-586325B1640F}"/>
              </a:ext>
            </a:extLst>
          </p:cNvPr>
          <p:cNvSpPr/>
          <p:nvPr/>
        </p:nvSpPr>
        <p:spPr>
          <a:xfrm>
            <a:off x="3676650" y="1817906"/>
            <a:ext cx="6724650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Piensa si quieres hacer Oriflame</a:t>
            </a:r>
          </a:p>
          <a:p>
            <a:pPr algn="ctr"/>
            <a:r>
              <a:rPr lang="es-MX" sz="2000" dirty="0"/>
              <a:t>o si tu presente te llevará a cumplir tus sueños</a:t>
            </a:r>
          </a:p>
        </p:txBody>
      </p:sp>
    </p:spTree>
    <p:extLst>
      <p:ext uri="{BB962C8B-B14F-4D97-AF65-F5344CB8AC3E}">
        <p14:creationId xmlns:p14="http://schemas.microsoft.com/office/powerpoint/2010/main" val="21130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100342A-966A-6E4F-AB0A-D095E1A2A623}"/>
              </a:ext>
            </a:extLst>
          </p:cNvPr>
          <p:cNvSpPr/>
          <p:nvPr/>
        </p:nvSpPr>
        <p:spPr>
          <a:xfrm>
            <a:off x="0" y="114300"/>
            <a:ext cx="12192000" cy="621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err="1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F4E4386-5178-A949-907B-9EDE6A0566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Imagen 3" descr="diagrama.pdf">
            <a:extLst>
              <a:ext uri="{FF2B5EF4-FFF2-40B4-BE49-F238E27FC236}">
                <a16:creationId xmlns:a16="http://schemas.microsoft.com/office/drawing/2014/main" id="{3D2905C2-ED37-BA49-9DA2-5D42930B4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267"/>
          <a:stretch/>
        </p:blipFill>
        <p:spPr>
          <a:xfrm>
            <a:off x="1512055" y="2997266"/>
            <a:ext cx="9203582" cy="3209876"/>
          </a:xfrm>
          <a:prstGeom prst="rect">
            <a:avLst/>
          </a:prstGeom>
        </p:spPr>
      </p:pic>
      <p:pic>
        <p:nvPicPr>
          <p:cNvPr id="5" name="Imagen 4" descr="diagrama.pdf">
            <a:extLst>
              <a:ext uri="{FF2B5EF4-FFF2-40B4-BE49-F238E27FC236}">
                <a16:creationId xmlns:a16="http://schemas.microsoft.com/office/drawing/2014/main" id="{C72B0149-7691-C142-A371-7BE0572A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733"/>
          <a:stretch/>
        </p:blipFill>
        <p:spPr>
          <a:xfrm>
            <a:off x="1516132" y="748100"/>
            <a:ext cx="9203582" cy="24479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1FFB4C-898A-D74E-B285-EEAA89B51F7F}"/>
              </a:ext>
            </a:extLst>
          </p:cNvPr>
          <p:cNvSpPr txBox="1"/>
          <p:nvPr/>
        </p:nvSpPr>
        <p:spPr>
          <a:xfrm>
            <a:off x="2141164" y="528637"/>
            <a:ext cx="764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7F7F7F"/>
                </a:solidFill>
                <a:latin typeface="Oriflame Sans" panose="020B0502020204020303" pitchFamily="34" charset="0"/>
              </a:rPr>
              <a:t>ASI TE DIJERON QUE SERÍA ORIFLAME</a:t>
            </a:r>
            <a:endParaRPr lang="es-ES" sz="3200" b="1" dirty="0">
              <a:solidFill>
                <a:srgbClr val="000000"/>
              </a:solidFill>
              <a:latin typeface="Oriflame Sans" panose="020B05020202040203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30F8FA-4986-C843-8217-C2C5626411EC}"/>
              </a:ext>
            </a:extLst>
          </p:cNvPr>
          <p:cNvSpPr txBox="1"/>
          <p:nvPr/>
        </p:nvSpPr>
        <p:spPr>
          <a:xfrm>
            <a:off x="1704521" y="3642503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Oriflame Sans" panose="020B0502020204020303" pitchFamily="34" charset="0"/>
              </a:rPr>
              <a:t>ASÍ TERMINÓ SIENDO</a:t>
            </a:r>
          </a:p>
        </p:txBody>
      </p:sp>
    </p:spTree>
    <p:extLst>
      <p:ext uri="{BB962C8B-B14F-4D97-AF65-F5344CB8AC3E}">
        <p14:creationId xmlns:p14="http://schemas.microsoft.com/office/powerpoint/2010/main" val="29154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CEAA4EF-737B-5047-8F24-772FA6505D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AE3029-0EA7-484B-A386-5ABFC51C1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5030333-E865-AF40-831A-D07942661601}"/>
              </a:ext>
            </a:extLst>
          </p:cNvPr>
          <p:cNvSpPr/>
          <p:nvPr/>
        </p:nvSpPr>
        <p:spPr>
          <a:xfrm>
            <a:off x="1690687" y="936278"/>
            <a:ext cx="85505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n-US" sz="9600" b="1" dirty="0">
                <a:solidFill>
                  <a:srgbClr val="404040">
                    <a:lumMod val="60000"/>
                    <a:lumOff val="40000"/>
                  </a:srgbClr>
                </a:solidFill>
                <a:latin typeface="Oriflame Sans" panose="020B0502020204020303" pitchFamily="34" charset="0"/>
              </a:rPr>
              <a:t>TE CONTARÉ</a:t>
            </a:r>
          </a:p>
          <a:p>
            <a:pPr algn="ctr"/>
            <a:r>
              <a:rPr lang="es-MX" alt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Oriflame Sans" panose="020B0502020204020303" pitchFamily="34" charset="0"/>
              </a:rPr>
              <a:t>UNA HISTORIA</a:t>
            </a:r>
          </a:p>
        </p:txBody>
      </p:sp>
      <p:pic>
        <p:nvPicPr>
          <p:cNvPr id="7" name="Dances With Wolves - The John Dunbar Theme">
            <a:hlinkClick r:id="" action="ppaction://media"/>
            <a:extLst>
              <a:ext uri="{FF2B5EF4-FFF2-40B4-BE49-F238E27FC236}">
                <a16:creationId xmlns:a16="http://schemas.microsoft.com/office/drawing/2014/main" id="{033FB78B-0D71-B145-996A-2EE157C9A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2301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726991D-24B6-6B43-9688-7D6758F1E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0814A-F89E-BE49-AAA3-916568601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"/>
            <a:ext cx="12192000" cy="621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3A1C6FA-D630-5846-9E6A-C96EC20A9CBF}"/>
              </a:ext>
            </a:extLst>
          </p:cNvPr>
          <p:cNvSpPr/>
          <p:nvPr/>
        </p:nvSpPr>
        <p:spPr>
          <a:xfrm>
            <a:off x="0" y="114300"/>
            <a:ext cx="12192000" cy="621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err="1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7CFF9F2-24B4-F84F-942A-9CBB8CC6C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AA3825-14D6-7645-8A25-C839F9D019E8}"/>
              </a:ext>
            </a:extLst>
          </p:cNvPr>
          <p:cNvSpPr txBox="1"/>
          <p:nvPr/>
        </p:nvSpPr>
        <p:spPr>
          <a:xfrm>
            <a:off x="1673817" y="743571"/>
            <a:ext cx="88650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>
                <a:latin typeface="Oriflame Sans" panose="020B0502020204020303" pitchFamily="34" charset="0"/>
              </a:rPr>
              <a:t>NO TE QUEJES </a:t>
            </a:r>
            <a:r>
              <a:rPr lang="es-MX" sz="6600" dirty="0">
                <a:latin typeface="Oriflame Sans" panose="020B0502020204020303" pitchFamily="34" charset="0"/>
              </a:rPr>
              <a:t> </a:t>
            </a:r>
            <a:br>
              <a:rPr lang="es-MX" sz="3600" dirty="0">
                <a:latin typeface="Oriflame Sans" panose="020B0502020204020303" pitchFamily="34" charset="0"/>
              </a:rPr>
            </a:br>
            <a:r>
              <a:rPr lang="es-MX" sz="3600" dirty="0">
                <a:latin typeface="Oriflame Sans" panose="020B0502020204020303" pitchFamily="34" charset="0"/>
              </a:rPr>
              <a:t>TE TOCÓ DE LA FILA 9 PARA ADELANTE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C479C8-AA1D-9B4B-BC48-5C886885C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332" y="2913761"/>
            <a:ext cx="6096000" cy="3324225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1883543-20C8-C04C-B45A-5A33D8438119}"/>
              </a:ext>
            </a:extLst>
          </p:cNvPr>
          <p:cNvCxnSpPr>
            <a:cxnSpLocks/>
          </p:cNvCxnSpPr>
          <p:nvPr/>
        </p:nvCxnSpPr>
        <p:spPr>
          <a:xfrm>
            <a:off x="5238427" y="2579678"/>
            <a:ext cx="0" cy="3774627"/>
          </a:xfrm>
          <a:prstGeom prst="line">
            <a:avLst/>
          </a:prstGeom>
          <a:ln w="158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B6F0DFC-A00A-A644-9170-5AB26EB128E7}"/>
              </a:ext>
            </a:extLst>
          </p:cNvPr>
          <p:cNvCxnSpPr/>
          <p:nvPr/>
        </p:nvCxnSpPr>
        <p:spPr>
          <a:xfrm flipH="1">
            <a:off x="2758698" y="3044627"/>
            <a:ext cx="2324746" cy="0"/>
          </a:xfrm>
          <a:prstGeom prst="straightConnector1">
            <a:avLst/>
          </a:prstGeom>
          <a:ln w="158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9423F623-4BFA-4535-B9B8-0A840A6C84DE}"/>
              </a:ext>
            </a:extLst>
          </p:cNvPr>
          <p:cNvSpPr txBox="1"/>
          <p:nvPr/>
        </p:nvSpPr>
        <p:spPr>
          <a:xfrm>
            <a:off x="7799942" y="209320"/>
            <a:ext cx="4296578" cy="40661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r"/>
            <a:r>
              <a:rPr lang="es-MX" dirty="0"/>
              <a:t>Fuente: Dante Gebel</a:t>
            </a:r>
          </a:p>
        </p:txBody>
      </p:sp>
    </p:spTree>
    <p:extLst>
      <p:ext uri="{BB962C8B-B14F-4D97-AF65-F5344CB8AC3E}">
        <p14:creationId xmlns:p14="http://schemas.microsoft.com/office/powerpoint/2010/main" val="27632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4B115B8-82CB-0642-A6C7-4230E0B8B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3077395"/>
            <a:ext cx="11090275" cy="1615421"/>
          </a:xfrm>
        </p:spPr>
        <p:txBody>
          <a:bodyPr/>
          <a:lstStyle/>
          <a:p>
            <a:r>
              <a:rPr lang="es-MX" dirty="0"/>
              <a:t>GRACIAS GOEliters</a:t>
            </a:r>
            <a:br>
              <a:rPr lang="es-MX" dirty="0"/>
            </a:br>
            <a:endParaRPr lang="es-ES_tradnl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636D8E7-0DA2-6C40-99D3-AF7B5ED3F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Applause slide_05_1">
            <a:hlinkClick r:id="" action="ppaction://media"/>
            <a:extLst>
              <a:ext uri="{FF2B5EF4-FFF2-40B4-BE49-F238E27FC236}">
                <a16:creationId xmlns:a16="http://schemas.microsoft.com/office/drawing/2014/main" id="{1DF44ED2-12EB-F44D-80D7-79117A96D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12" y="-2749"/>
            <a:ext cx="12199711" cy="6862337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BCD03275-8CBC-C543-B215-FE3350CD28EF}"/>
              </a:ext>
            </a:extLst>
          </p:cNvPr>
          <p:cNvSpPr txBox="1">
            <a:spLocks/>
          </p:cNvSpPr>
          <p:nvPr/>
        </p:nvSpPr>
        <p:spPr>
          <a:xfrm>
            <a:off x="4565096" y="3000374"/>
            <a:ext cx="2835828" cy="1221269"/>
          </a:xfr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000" dirty="0">
                <a:solidFill>
                  <a:schemeClr val="bg2"/>
                </a:solidFill>
              </a:rPr>
              <a:t>SEE YOU 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solidFill>
                  <a:schemeClr val="bg2"/>
                </a:solidFill>
              </a:rPr>
              <a:t>AT THE </a:t>
            </a:r>
          </a:p>
          <a:p>
            <a:pPr>
              <a:lnSpc>
                <a:spcPct val="100000"/>
              </a:lnSpc>
            </a:pPr>
            <a:r>
              <a:rPr lang="en-GB" sz="3000" dirty="0">
                <a:solidFill>
                  <a:schemeClr val="bg2"/>
                </a:solidFill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0207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E12538D-9AB2-6348-82CC-02F06BF6A2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5C19160-7556-C14B-921D-4C184F7E7A0F}"/>
              </a:ext>
            </a:extLst>
          </p:cNvPr>
          <p:cNvSpPr txBox="1">
            <a:spLocks/>
          </p:cNvSpPr>
          <p:nvPr/>
        </p:nvSpPr>
        <p:spPr>
          <a:xfrm>
            <a:off x="854393" y="1450975"/>
            <a:ext cx="10515600" cy="132556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00" b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8000" b="1" dirty="0">
                <a:solidFill>
                  <a:schemeClr val="bg2"/>
                </a:solidFill>
                <a:latin typeface="Oriflame Sans" panose="020B0502020204020303" pitchFamily="34" charset="0"/>
              </a:rPr>
              <a:t>PRIMERA DECISIÓN </a:t>
            </a:r>
            <a:br>
              <a:rPr lang="es-MX" sz="8000" b="1" dirty="0">
                <a:solidFill>
                  <a:schemeClr val="bg2"/>
                </a:solidFill>
                <a:latin typeface="Oriflame Sans" panose="020B0502020204020303" pitchFamily="34" charset="0"/>
              </a:rPr>
            </a:br>
            <a:r>
              <a:rPr lang="es-MX" sz="8000" b="1" dirty="0">
                <a:solidFill>
                  <a:schemeClr val="bg2"/>
                </a:solidFill>
                <a:latin typeface="Oriflame Sans" panose="020B0502020204020303" pitchFamily="34" charset="0"/>
              </a:rPr>
              <a:t>DEL LÍDER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7D5390-8452-364E-815F-78BC8710CF7D}"/>
              </a:ext>
            </a:extLst>
          </p:cNvPr>
          <p:cNvSpPr txBox="1"/>
          <p:nvPr/>
        </p:nvSpPr>
        <p:spPr>
          <a:xfrm>
            <a:off x="1427480" y="3429000"/>
            <a:ext cx="9337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Oriflame Sans" panose="020B0502020204020303" pitchFamily="34" charset="0"/>
              </a:rPr>
              <a:t>LIDERAR EL EQUIPO EN LA FORMA IDEAL DE CONSTRUIR LA RED</a:t>
            </a:r>
          </a:p>
        </p:txBody>
      </p:sp>
    </p:spTree>
    <p:extLst>
      <p:ext uri="{BB962C8B-B14F-4D97-AF65-F5344CB8AC3E}">
        <p14:creationId xmlns:p14="http://schemas.microsoft.com/office/powerpoint/2010/main" val="7429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E5BD560-127B-D24C-B2DF-C9B95B482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D0FF7B-409F-6A43-BF32-1BA2CDDF1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1"/>
            <a:ext cx="12188389" cy="618648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19DCABC-0143-4F4C-B910-0022EE270613}"/>
              </a:ext>
            </a:extLst>
          </p:cNvPr>
          <p:cNvSpPr/>
          <p:nvPr/>
        </p:nvSpPr>
        <p:spPr>
          <a:xfrm>
            <a:off x="7855820" y="2668936"/>
            <a:ext cx="40815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Oriflame Sans" panose="020B0502020204020303" pitchFamily="34" charset="0"/>
              </a:rPr>
              <a:t>LA CONSTRUYES </a:t>
            </a:r>
          </a:p>
          <a:p>
            <a:r>
              <a:rPr lang="en-US" sz="3600" b="1" dirty="0">
                <a:solidFill>
                  <a:schemeClr val="bg2"/>
                </a:solidFill>
                <a:latin typeface="Oriflame Sans" panose="020B0502020204020303" pitchFamily="34" charset="0"/>
              </a:rPr>
              <a:t>COMO UN…</a:t>
            </a:r>
            <a:endParaRPr lang="es-ES_tradnl" sz="3600" b="1" dirty="0">
              <a:solidFill>
                <a:schemeClr val="bg2"/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352D850-98CB-344C-9706-5BF213031BE2}"/>
              </a:ext>
            </a:extLst>
          </p:cNvPr>
          <p:cNvSpPr/>
          <p:nvPr/>
        </p:nvSpPr>
        <p:spPr>
          <a:xfrm>
            <a:off x="0" y="114300"/>
            <a:ext cx="5872163" cy="621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 err="1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E3B93EB-038A-3149-B790-F00BFB789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DC762C-72D6-C547-93AA-1054B2EBCA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93" y="422964"/>
            <a:ext cx="1049575" cy="559773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0E6DD4F-721A-3349-878B-C9CE36F131E9}"/>
              </a:ext>
            </a:extLst>
          </p:cNvPr>
          <p:cNvSpPr/>
          <p:nvPr/>
        </p:nvSpPr>
        <p:spPr>
          <a:xfrm>
            <a:off x="6692346" y="2705725"/>
            <a:ext cx="49487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  <a:latin typeface="Oriflame Sans" panose="020B0502020204020303" pitchFamily="34" charset="0"/>
              </a:rPr>
              <a:t>LA CONSTRUYES </a:t>
            </a:r>
          </a:p>
          <a:p>
            <a:r>
              <a:rPr lang="en-US" sz="4400" b="1" dirty="0">
                <a:solidFill>
                  <a:schemeClr val="bg2"/>
                </a:solidFill>
                <a:latin typeface="Oriflame Sans" panose="020B0502020204020303" pitchFamily="34" charset="0"/>
              </a:rPr>
              <a:t>COMO…</a:t>
            </a:r>
            <a:endParaRPr lang="es-ES_tradnl" sz="4400" b="1" dirty="0">
              <a:solidFill>
                <a:schemeClr val="bg2"/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9D3DF25-71EA-1D44-9DD3-A681441988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8C34B9-48A4-4649-B16E-9B2E08E2F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14300"/>
            <a:ext cx="12188389" cy="620077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7415533-867C-FB42-9835-B9C4B0ECC0CA}"/>
              </a:ext>
            </a:extLst>
          </p:cNvPr>
          <p:cNvSpPr/>
          <p:nvPr/>
        </p:nvSpPr>
        <p:spPr>
          <a:xfrm>
            <a:off x="428255" y="2152859"/>
            <a:ext cx="409118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  <a:latin typeface="Oriflame Sans" panose="020B0502020204020303" pitchFamily="34" charset="0"/>
              </a:rPr>
              <a:t>¡O LA </a:t>
            </a:r>
          </a:p>
          <a:p>
            <a:r>
              <a:rPr lang="en-US" sz="4400" b="1" dirty="0">
                <a:solidFill>
                  <a:schemeClr val="bg2"/>
                </a:solidFill>
                <a:latin typeface="Oriflame Sans" panose="020B0502020204020303" pitchFamily="34" charset="0"/>
              </a:rPr>
              <a:t>CONSTRUYES </a:t>
            </a:r>
          </a:p>
          <a:p>
            <a:r>
              <a:rPr lang="en-US" sz="4400" b="1" dirty="0">
                <a:solidFill>
                  <a:schemeClr val="bg2"/>
                </a:solidFill>
                <a:latin typeface="Oriflame Sans" panose="020B0502020204020303" pitchFamily="34" charset="0"/>
              </a:rPr>
              <a:t>BIEN!</a:t>
            </a:r>
            <a:endParaRPr lang="es-ES_tradnl" sz="4400" b="1" dirty="0">
              <a:solidFill>
                <a:schemeClr val="bg2"/>
              </a:solidFill>
              <a:latin typeface="Oriflame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9FC9957-7A6C-854D-A990-230720CF0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2B5CF4-79E2-4BCE-8F81-53ED60D4893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116472-9F34-8044-ABAF-BCC5A4424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" y="100013"/>
            <a:ext cx="12188389" cy="620077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BC7F91-5A01-A14A-8721-1240C39A6A6B}"/>
              </a:ext>
            </a:extLst>
          </p:cNvPr>
          <p:cNvSpPr/>
          <p:nvPr/>
        </p:nvSpPr>
        <p:spPr>
          <a:xfrm>
            <a:off x="3018968" y="557211"/>
            <a:ext cx="66800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600" b="1" dirty="0">
                <a:solidFill>
                  <a:srgbClr val="464646"/>
                </a:solidFill>
              </a:rPr>
              <a:t>TÚ ELIGES</a:t>
            </a:r>
            <a:endParaRPr lang="es-ES_tradnl" sz="9600" dirty="0"/>
          </a:p>
        </p:txBody>
      </p:sp>
    </p:spTree>
    <p:extLst>
      <p:ext uri="{BB962C8B-B14F-4D97-AF65-F5344CB8AC3E}">
        <p14:creationId xmlns:p14="http://schemas.microsoft.com/office/powerpoint/2010/main" val="3387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riflame 2020: Share your passion">
  <a:themeElements>
    <a:clrScheme name="Oriflame">
      <a:dk1>
        <a:srgbClr val="646569"/>
      </a:dk1>
      <a:lt1>
        <a:sysClr val="window" lastClr="FFFFFF"/>
      </a:lt1>
      <a:dk2>
        <a:srgbClr val="A7BCD6"/>
      </a:dk2>
      <a:lt2>
        <a:srgbClr val="DCFFBD"/>
      </a:lt2>
      <a:accent1>
        <a:srgbClr val="BAC5B9"/>
      </a:accent1>
      <a:accent2>
        <a:srgbClr val="DFC2C3"/>
      </a:accent2>
      <a:accent3>
        <a:srgbClr val="B3B0C4"/>
      </a:accent3>
      <a:accent4>
        <a:srgbClr val="D7C4B7"/>
      </a:accent4>
      <a:accent5>
        <a:srgbClr val="B9DCD2"/>
      </a:accent5>
      <a:accent6>
        <a:srgbClr val="A6BFE7"/>
      </a:accent6>
      <a:hlink>
        <a:srgbClr val="646569"/>
      </a:hlink>
      <a:folHlink>
        <a:srgbClr val="64656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0" tIns="0" rIns="0" bIns="0" rtlCol="0">
        <a:no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811C180-2745-5C45-BB33-0A4C737F3AE2}" vid="{5F232FD9-57CB-5A4B-9FF2-ED965509E6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EAEAFE3D1BE749A6880645AC4ED916" ma:contentTypeVersion="13" ma:contentTypeDescription="Create a new document." ma:contentTypeScope="" ma:versionID="bfabb47b8ecc9e876229bd9063982ab0">
  <xsd:schema xmlns:xsd="http://www.w3.org/2001/XMLSchema" xmlns:xs="http://www.w3.org/2001/XMLSchema" xmlns:p="http://schemas.microsoft.com/office/2006/metadata/properties" xmlns:ns3="0d85f3ce-e0ff-4329-9bfd-c29ff349b718" xmlns:ns4="26360c1e-4b4d-4125-8137-6bfc9241a4a9" targetNamespace="http://schemas.microsoft.com/office/2006/metadata/properties" ma:root="true" ma:fieldsID="4e59ec40295d606f4cd31a55d177ee7d" ns3:_="" ns4:_="">
    <xsd:import namespace="0d85f3ce-e0ff-4329-9bfd-c29ff349b718"/>
    <xsd:import namespace="26360c1e-4b4d-4125-8137-6bfc9241a4a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5f3ce-e0ff-4329-9bfd-c29ff349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60c1e-4b4d-4125-8137-6bfc9241a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705110-841E-4A99-8C7A-0AEC3D1FD54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BCFC5E6-4322-46B3-8A7D-1420FF51E6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85f3ce-e0ff-4329-9bfd-c29ff349b718"/>
    <ds:schemaRef ds:uri="26360c1e-4b4d-4125-8137-6bfc9241a4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6A5112-A0EF-4C0F-B704-27AA92E2CC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Oriflame</Template>
  <TotalTime>561</TotalTime>
  <Words>1685</Words>
  <Application>Microsoft Office PowerPoint</Application>
  <PresentationFormat>Widescreen</PresentationFormat>
  <Paragraphs>690</Paragraphs>
  <Slides>47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1_Oriflame 2020: Share your passion</vt:lpstr>
      <vt:lpstr>PowerPoint Presentation</vt:lpstr>
      <vt:lpstr>DE REGRESO  A LO BÁSICO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¿EN EQUIPO? ¿HACIENDO QUÉ?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SEGUNDA FUNCIÓN DEL LÍDER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GRACIAS GOEliters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PPT template</dc:title>
  <dc:subject/>
  <dc:creator>Microsoft Office User</dc:creator>
  <cp:keywords/>
  <dc:description/>
  <cp:lastModifiedBy>Salazar, Santiago</cp:lastModifiedBy>
  <cp:revision>44</cp:revision>
  <cp:lastPrinted>2019-12-10T14:45:09Z</cp:lastPrinted>
  <dcterms:created xsi:type="dcterms:W3CDTF">2019-05-21T17:27:48Z</dcterms:created>
  <dcterms:modified xsi:type="dcterms:W3CDTF">2020-05-27T00:40:10Z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0x01010028EAEAFE3D1BE749A6880645AC4ED916</vt:lpwstr>
  </property>
  <property fmtid="{D5CDD505-2E9C-101B-9397-08002B2CF9AE}" pid="3" name="MSIP_Label_b029aa55-c717-49c7-96ad-42e953bc7712_Enabled">
    <vt:lpwstr>True</vt:lpwstr>
  </property>
  <property fmtid="{D5CDD505-2E9C-101B-9397-08002B2CF9AE}" pid="4" name="MSIP_Label_b029aa55-c717-49c7-96ad-42e953bc7712_SiteId">
    <vt:lpwstr>e46bc88e-1a4b-44ff-a158-1b9f7eb4561e</vt:lpwstr>
  </property>
  <property fmtid="{D5CDD505-2E9C-101B-9397-08002B2CF9AE}" pid="5" name="MSIP_Label_b029aa55-c717-49c7-96ad-42e953bc7712_Owner">
    <vt:lpwstr>bjansson@oriflame.com</vt:lpwstr>
  </property>
  <property fmtid="{D5CDD505-2E9C-101B-9397-08002B2CF9AE}" pid="6" name="MSIP_Label_b029aa55-c717-49c7-96ad-42e953bc7712_SetDate">
    <vt:lpwstr>2019-12-10T14:57:59.4688808Z</vt:lpwstr>
  </property>
  <property fmtid="{D5CDD505-2E9C-101B-9397-08002B2CF9AE}" pid="7" name="MSIP_Label_b029aa55-c717-49c7-96ad-42e953bc7712_Name">
    <vt:lpwstr>Internal</vt:lpwstr>
  </property>
  <property fmtid="{D5CDD505-2E9C-101B-9397-08002B2CF9AE}" pid="8" name="MSIP_Label_b029aa55-c717-49c7-96ad-42e953bc7712_Application">
    <vt:lpwstr>Microsoft Azure Information Protection</vt:lpwstr>
  </property>
  <property fmtid="{D5CDD505-2E9C-101B-9397-08002B2CF9AE}" pid="9" name="MSIP_Label_b029aa55-c717-49c7-96ad-42e953bc7712_ActionId">
    <vt:lpwstr>14c0ab7c-4a8f-45f7-8bf0-b100f2750c1a</vt:lpwstr>
  </property>
  <property fmtid="{D5CDD505-2E9C-101B-9397-08002B2CF9AE}" pid="10" name="MSIP_Label_b029aa55-c717-49c7-96ad-42e953bc7712_Extended_MSFT_Method">
    <vt:lpwstr>Automatic</vt:lpwstr>
  </property>
  <property fmtid="{D5CDD505-2E9C-101B-9397-08002B2CF9AE}" pid="11" name="Sensitivity">
    <vt:lpwstr>Internal</vt:lpwstr>
  </property>
</Properties>
</file>